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70" r:id="rId4"/>
    <p:sldId id="267" r:id="rId5"/>
    <p:sldId id="271" r:id="rId6"/>
    <p:sldId id="268" r:id="rId7"/>
    <p:sldId id="272" r:id="rId8"/>
    <p:sldId id="269" r:id="rId9"/>
    <p:sldId id="273" r:id="rId10"/>
    <p:sldId id="274" r:id="rId11"/>
    <p:sldId id="275" r:id="rId12"/>
    <p:sldId id="276" r:id="rId13"/>
    <p:sldId id="278" r:id="rId14"/>
    <p:sldId id="266" r:id="rId15"/>
    <p:sldId id="277" r:id="rId16"/>
    <p:sldId id="279" r:id="rId17"/>
    <p:sldId id="28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2C34A6-1FF8-480A-81D6-4ACFCA925C63}">
          <p14:sldIdLst>
            <p14:sldId id="258"/>
            <p14:sldId id="259"/>
            <p14:sldId id="270"/>
            <p14:sldId id="267"/>
            <p14:sldId id="271"/>
          </p14:sldIdLst>
        </p14:section>
        <p14:section name="Beispiel &quot;Im Sportunterricht&quot;" id="{8B917ED1-93C0-45F7-BD22-7A9011AA8151}">
          <p14:sldIdLst>
            <p14:sldId id="268"/>
            <p14:sldId id="272"/>
            <p14:sldId id="269"/>
            <p14:sldId id="273"/>
            <p14:sldId id="274"/>
            <p14:sldId id="275"/>
            <p14:sldId id="276"/>
          </p14:sldIdLst>
        </p14:section>
        <p14:section name="Vertiefung und Reflexion" id="{71344A5F-545F-4BD6-8C6E-5A3A911F333D}">
          <p14:sldIdLst>
            <p14:sldId id="278"/>
            <p14:sldId id="266"/>
          </p14:sldIdLst>
        </p14:section>
        <p14:section name="Vertiefung 2" id="{1A57C84A-B282-4589-B165-13581FCD135B}">
          <p14:sldIdLst>
            <p14:sldId id="277"/>
            <p14:sldId id="279"/>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Alexandra" initials="WA" lastIdx="1" clrIdx="0">
    <p:extLst>
      <p:ext uri="{19B8F6BF-5375-455C-9EA6-DF929625EA0E}">
        <p15:presenceInfo xmlns:p15="http://schemas.microsoft.com/office/powerpoint/2012/main" userId="4460ecbdd7165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278219764366981"/>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Tabelle1!$A$2:$A$6</c:f>
              <c:strCache>
                <c:ptCount val="5"/>
                <c:pt idx="0">
                  <c:v>Fußball</c:v>
                </c:pt>
                <c:pt idx="1">
                  <c:v>Tischtennis</c:v>
                </c:pt>
                <c:pt idx="2">
                  <c:v>Handball</c:v>
                </c:pt>
                <c:pt idx="3">
                  <c:v>Volleyball</c:v>
                </c:pt>
                <c:pt idx="4">
                  <c:v>Nicht abgestimmt</c:v>
                </c:pt>
              </c:strCache>
            </c:strRef>
          </c:cat>
          <c:val>
            <c:numRef>
              <c:f>Tabelle1!$B$2:$B$6</c:f>
              <c:numCache>
                <c:formatCode>General</c:formatCode>
                <c:ptCount val="5"/>
                <c:pt idx="0">
                  <c:v>5</c:v>
                </c:pt>
                <c:pt idx="1">
                  <c:v>4</c:v>
                </c:pt>
                <c:pt idx="2">
                  <c:v>4</c:v>
                </c:pt>
                <c:pt idx="3">
                  <c:v>3</c:v>
                </c:pt>
                <c:pt idx="4">
                  <c:v>11</c:v>
                </c:pt>
              </c:numCache>
            </c:numRef>
          </c:val>
          <c:extLst>
            <c:ext xmlns:c16="http://schemas.microsoft.com/office/drawing/2014/chart" uri="{C3380CC4-5D6E-409C-BE32-E72D297353CC}">
              <c16:uniqueId val="{00000000-8895-4A26-9F54-0A402E66CE7D}"/>
            </c:ext>
          </c:extLst>
        </c:ser>
        <c:dLbls>
          <c:showLegendKey val="0"/>
          <c:showVal val="0"/>
          <c:showCatName val="0"/>
          <c:showSerName val="0"/>
          <c:showPercent val="0"/>
          <c:showBubbleSize val="0"/>
        </c:dLbls>
        <c:gapWidth val="219"/>
        <c:overlap val="-27"/>
        <c:axId val="311515439"/>
        <c:axId val="311513519"/>
      </c:barChart>
      <c:catAx>
        <c:axId val="311515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11513519"/>
        <c:crosses val="autoZero"/>
        <c:auto val="1"/>
        <c:lblAlgn val="ctr"/>
        <c:lblOffset val="100"/>
        <c:noMultiLvlLbl val="0"/>
      </c:catAx>
      <c:valAx>
        <c:axId val="3115135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15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519C1-A672-4688-8581-C25F098952BD}" type="datetimeFigureOut">
              <a:rPr lang="de-DE" smtClean="0"/>
              <a:t>13.11.2023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2BFE9-71FC-4803-B474-2963785E7E36}" type="slidenum">
              <a:rPr lang="de-DE" smtClean="0"/>
              <a:t>‹Nr.›</a:t>
            </a:fld>
            <a:endParaRPr lang="de-DE"/>
          </a:p>
        </p:txBody>
      </p:sp>
    </p:spTree>
    <p:extLst>
      <p:ext uri="{BB962C8B-B14F-4D97-AF65-F5344CB8AC3E}">
        <p14:creationId xmlns:p14="http://schemas.microsoft.com/office/powerpoint/2010/main" val="24221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Folgenden wird an einem Beispiel aus der Lebenswelt der Schüler verdeutlicht, zu welchen Ergebnissen eine Enthaltung bei Abstimmungen führen kann.</a:t>
            </a:r>
          </a:p>
        </p:txBody>
      </p:sp>
      <p:sp>
        <p:nvSpPr>
          <p:cNvPr id="4" name="Foliennummernplatzhalter 3"/>
          <p:cNvSpPr>
            <a:spLocks noGrp="1"/>
          </p:cNvSpPr>
          <p:nvPr>
            <p:ph type="sldNum" sz="quarter" idx="5"/>
          </p:nvPr>
        </p:nvSpPr>
        <p:spPr/>
        <p:txBody>
          <a:bodyPr/>
          <a:lstStyle/>
          <a:p>
            <a:fld id="{0C22BFE9-71FC-4803-B474-2963785E7E36}" type="slidenum">
              <a:rPr lang="de-DE" smtClean="0"/>
              <a:t>5</a:t>
            </a:fld>
            <a:endParaRPr lang="de-DE"/>
          </a:p>
        </p:txBody>
      </p:sp>
    </p:spTree>
    <p:extLst>
      <p:ext uri="{BB962C8B-B14F-4D97-AF65-F5344CB8AC3E}">
        <p14:creationId xmlns:p14="http://schemas.microsoft.com/office/powerpoint/2010/main" val="113969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Abstimmung kann auch mittels eines digitalen Tools oder per Handzeichen durchgeführt werden. </a:t>
            </a:r>
          </a:p>
        </p:txBody>
      </p:sp>
      <p:sp>
        <p:nvSpPr>
          <p:cNvPr id="4" name="Foliennummernplatzhalter 3"/>
          <p:cNvSpPr>
            <a:spLocks noGrp="1"/>
          </p:cNvSpPr>
          <p:nvPr>
            <p:ph type="sldNum" sz="quarter" idx="5"/>
          </p:nvPr>
        </p:nvSpPr>
        <p:spPr/>
        <p:txBody>
          <a:bodyPr/>
          <a:lstStyle/>
          <a:p>
            <a:fld id="{0C22BFE9-71FC-4803-B474-2963785E7E36}" type="slidenum">
              <a:rPr lang="de-DE" smtClean="0"/>
              <a:t>7</a:t>
            </a:fld>
            <a:endParaRPr lang="de-DE"/>
          </a:p>
        </p:txBody>
      </p:sp>
    </p:spTree>
    <p:extLst>
      <p:ext uri="{BB962C8B-B14F-4D97-AF65-F5344CB8AC3E}">
        <p14:creationId xmlns:p14="http://schemas.microsoft.com/office/powerpoint/2010/main" val="414307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 die Lehrkraft erneut die Frage stellen, ob die </a:t>
            </a:r>
            <a:r>
              <a:rPr lang="de-DE" dirty="0" err="1"/>
              <a:t>SuS</a:t>
            </a:r>
            <a:r>
              <a:rPr lang="de-DE" dirty="0"/>
              <a:t> das Ergebnis gerecht finden.</a:t>
            </a:r>
          </a:p>
        </p:txBody>
      </p:sp>
      <p:sp>
        <p:nvSpPr>
          <p:cNvPr id="4" name="Foliennummernplatzhalter 3"/>
          <p:cNvSpPr>
            <a:spLocks noGrp="1"/>
          </p:cNvSpPr>
          <p:nvPr>
            <p:ph type="sldNum" sz="quarter" idx="5"/>
          </p:nvPr>
        </p:nvSpPr>
        <p:spPr/>
        <p:txBody>
          <a:bodyPr/>
          <a:lstStyle/>
          <a:p>
            <a:fld id="{0C22BFE9-71FC-4803-B474-2963785E7E36}" type="slidenum">
              <a:rPr lang="de-DE" smtClean="0"/>
              <a:t>9</a:t>
            </a:fld>
            <a:endParaRPr lang="de-DE"/>
          </a:p>
        </p:txBody>
      </p:sp>
    </p:spTree>
    <p:extLst>
      <p:ext uri="{BB962C8B-B14F-4D97-AF65-F5344CB8AC3E}">
        <p14:creationId xmlns:p14="http://schemas.microsoft.com/office/powerpoint/2010/main" val="29058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22BFE9-71FC-4803-B474-2963785E7E36}" type="slidenum">
              <a:rPr lang="de-DE" smtClean="0"/>
              <a:t>11</a:t>
            </a:fld>
            <a:endParaRPr lang="de-DE"/>
          </a:p>
        </p:txBody>
      </p:sp>
    </p:spTree>
    <p:extLst>
      <p:ext uri="{BB962C8B-B14F-4D97-AF65-F5344CB8AC3E}">
        <p14:creationId xmlns:p14="http://schemas.microsoft.com/office/powerpoint/2010/main" val="373528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folgt ein kurzes Unterrichtsgespräch zu folgenden Fragen: Was würdet ihr den Nichtwählern in der Klasse antworten? Welche Signalwirkung könnte das Abstimmungsergebnis für die Sportlehrkraft haben?</a:t>
            </a:r>
          </a:p>
        </p:txBody>
      </p:sp>
      <p:sp>
        <p:nvSpPr>
          <p:cNvPr id="4" name="Foliennummernplatzhalter 3"/>
          <p:cNvSpPr>
            <a:spLocks noGrp="1"/>
          </p:cNvSpPr>
          <p:nvPr>
            <p:ph type="sldNum" sz="quarter" idx="5"/>
          </p:nvPr>
        </p:nvSpPr>
        <p:spPr/>
        <p:txBody>
          <a:bodyPr/>
          <a:lstStyle/>
          <a:p>
            <a:fld id="{0C22BFE9-71FC-4803-B474-2963785E7E36}" type="slidenum">
              <a:rPr lang="de-DE" smtClean="0"/>
              <a:t>12</a:t>
            </a:fld>
            <a:endParaRPr lang="de-DE"/>
          </a:p>
        </p:txBody>
      </p:sp>
    </p:spTree>
    <p:extLst>
      <p:ext uri="{BB962C8B-B14F-4D97-AF65-F5344CB8AC3E}">
        <p14:creationId xmlns:p14="http://schemas.microsoft.com/office/powerpoint/2010/main" val="101284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UG: „Welche Signalwirkung könnte analog die Wahlbeteiligung bzw. fehlende Wahlbeteiligung auf die Politiker haben?“</a:t>
            </a:r>
          </a:p>
          <a:p>
            <a:r>
              <a:rPr lang="de-DE" dirty="0"/>
              <a:t>Wichtig zu wissen: Warum gehen viele Wahlberechtigte nicht wählen?</a:t>
            </a:r>
          </a:p>
          <a:p>
            <a:r>
              <a:rPr lang="de-DE" dirty="0"/>
              <a:t>Im Folgenden stellt die Lehrkraft den Arbeitsauftrag, der in Partner- oder Gruppenarbeit ausgeführt werden kann.</a:t>
            </a:r>
          </a:p>
        </p:txBody>
      </p:sp>
      <p:sp>
        <p:nvSpPr>
          <p:cNvPr id="4" name="Foliennummernplatzhalter 3"/>
          <p:cNvSpPr>
            <a:spLocks noGrp="1"/>
          </p:cNvSpPr>
          <p:nvPr>
            <p:ph type="sldNum" sz="quarter" idx="5"/>
          </p:nvPr>
        </p:nvSpPr>
        <p:spPr/>
        <p:txBody>
          <a:bodyPr/>
          <a:lstStyle/>
          <a:p>
            <a:fld id="{0C22BFE9-71FC-4803-B474-2963785E7E36}" type="slidenum">
              <a:rPr lang="de-DE" smtClean="0"/>
              <a:t>13</a:t>
            </a:fld>
            <a:endParaRPr lang="de-DE"/>
          </a:p>
        </p:txBody>
      </p:sp>
    </p:spTree>
    <p:extLst>
      <p:ext uri="{BB962C8B-B14F-4D97-AF65-F5344CB8AC3E}">
        <p14:creationId xmlns:p14="http://schemas.microsoft.com/office/powerpoint/2010/main" val="401727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Lehrkraft: „Knapp 2/3 der 18 – 24-jährigen haben sich enthalten, d. h. nur jeder Dritte hat an der Abstimmung bzw. am Referendum über den Austritt Großbritanniens aus der EU teilgenommen. Danach hat sich die Mehrheit über den Ausgang des Referendums bzw. über das Abstimmungsergebnis beschwert. Dürfen sich die jungen Leute aus eurer Sicht beschweren? Welche Gründe vermutet ihr für die große Unzufriedenheit nach der Abstimmung?“</a:t>
            </a:r>
          </a:p>
          <a:p>
            <a:r>
              <a:rPr lang="de-DE" dirty="0"/>
              <a:t>In der Diskussionsrunde können auch Errungenschaften der EU diskutiert werden.</a:t>
            </a:r>
          </a:p>
        </p:txBody>
      </p:sp>
      <p:sp>
        <p:nvSpPr>
          <p:cNvPr id="4" name="Foliennummernplatzhalter 3"/>
          <p:cNvSpPr>
            <a:spLocks noGrp="1"/>
          </p:cNvSpPr>
          <p:nvPr>
            <p:ph type="sldNum" sz="quarter" idx="5"/>
          </p:nvPr>
        </p:nvSpPr>
        <p:spPr/>
        <p:txBody>
          <a:bodyPr/>
          <a:lstStyle/>
          <a:p>
            <a:fld id="{0C22BFE9-71FC-4803-B474-2963785E7E36}" type="slidenum">
              <a:rPr lang="de-DE" smtClean="0"/>
              <a:t>15</a:t>
            </a:fld>
            <a:endParaRPr lang="de-DE"/>
          </a:p>
        </p:txBody>
      </p:sp>
    </p:spTree>
    <p:extLst>
      <p:ext uri="{BB962C8B-B14F-4D97-AF65-F5344CB8AC3E}">
        <p14:creationId xmlns:p14="http://schemas.microsoft.com/office/powerpoint/2010/main" val="27709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1E42-47F9-4D94-B21A-BEAE24F16D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193BF8A-08C4-4CBF-B04E-6AF6EB4F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58F097-3BD6-4630-9E4A-428409D63783}"/>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1C2DEE5B-5A9D-4957-9526-F4BF40469C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525B71-52A6-4393-9A00-F6FA3E9E74E2}"/>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48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BF45-E87A-400A-B15B-BB1357F309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5069CBB-3303-42DF-BB78-F6AAF8283F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144726-4784-4F7D-81A5-42100FF3C14F}"/>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79B4D665-3C7C-41BC-B969-086A2753D3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97A2EB-78AB-4F21-AC37-8DD20F4E0EC5}"/>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6739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8781B1-30C8-450D-9B91-7590CE51CA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BF82BB-926A-45C4-A8F4-3B1A82C728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E81-C1EA-423C-BDBC-D68863CBD1CE}"/>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6815397-678B-4BFA-B3F4-DC53369936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FC0E3-7291-41D8-BED4-2C380FF0A9C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19627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04D9A-2C88-4A5E-A576-FEEF6FDDEAB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1C0ED6-713E-4DAE-AA10-0D80FC8820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0D96D3-8E13-442D-B55A-ABFC3F2E23EA}"/>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60B940FD-8A48-4AC8-A5A5-81A273171E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9DEA83-F853-4168-B330-8BF317C3547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1197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027B1-E90F-432B-81D8-82A00574CA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7D8450-FD23-40F3-99A7-9EABF90CB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D5D67-0F83-47A2-8A9D-78F85CABFEE5}"/>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48F7D67-E75E-426E-AC71-5EA142EBF7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3CF491-A290-4C5F-B593-13177B18068C}"/>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75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40587-5F8A-4073-AD98-F60F05E71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FAE2B9-099B-4770-B4FE-1B506C298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2FD56-7F4F-4021-B78C-FDD6F0483A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217773-64D5-4195-A128-E3EAF4323B69}"/>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997B59AD-5010-492F-92E1-B25D8B793B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771DBE-A0E4-4246-AE45-C4E43E1D42F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66177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873B-7D44-4730-95F1-192D4FF419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6833B68-E07C-423A-A96A-5DAAFA16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F28C46-A40F-4951-BCE0-C07D23CE0B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5993BB-355F-44D8-A80D-B22258D25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459702-8D1F-4A42-83C3-241CA67441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81C764C-43D0-44A7-A42E-0F72AE16151B}"/>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8" name="Fußzeilenplatzhalter 7">
            <a:extLst>
              <a:ext uri="{FF2B5EF4-FFF2-40B4-BE49-F238E27FC236}">
                <a16:creationId xmlns:a16="http://schemas.microsoft.com/office/drawing/2014/main" id="{B3FBC3F3-6AE8-4448-87E0-6F709CA18F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6086859-F7C3-42F7-9E66-E732DA3A4987}"/>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85496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7EA76-8E6C-4D7E-BB11-894012EE0A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00BA8B-F3A0-4D19-BF22-2EAB7E6DE510}"/>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4" name="Fußzeilenplatzhalter 3">
            <a:extLst>
              <a:ext uri="{FF2B5EF4-FFF2-40B4-BE49-F238E27FC236}">
                <a16:creationId xmlns:a16="http://schemas.microsoft.com/office/drawing/2014/main" id="{5A223A5B-1F87-4C62-8C50-721268E725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9CE21A-DE8C-4A8A-8EC3-9621A68722F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089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88B9-B500-4405-B582-4C4E344F9E60}"/>
              </a:ext>
            </a:extLst>
          </p:cNvPr>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a:extLst>
              <a:ext uri="{FF2B5EF4-FFF2-40B4-BE49-F238E27FC236}">
                <a16:creationId xmlns:a16="http://schemas.microsoft.com/office/drawing/2014/main" id="{EAE850A0-B5B8-4A66-A6E0-043B9B1DB731}"/>
              </a:ext>
            </a:extLst>
          </p:cNvPr>
          <p:cNvGrpSpPr/>
          <p:nvPr userDrawn="1"/>
        </p:nvGrpSpPr>
        <p:grpSpPr>
          <a:xfrm>
            <a:off x="125967" y="6046688"/>
            <a:ext cx="12380290" cy="1052733"/>
            <a:chOff x="125967" y="6046688"/>
            <a:chExt cx="12380290" cy="1052733"/>
          </a:xfrm>
        </p:grpSpPr>
        <p:pic>
          <p:nvPicPr>
            <p:cNvPr id="11" name="Grafik 10" descr="Ein Pinselstrich">
              <a:extLst>
                <a:ext uri="{FF2B5EF4-FFF2-40B4-BE49-F238E27FC236}">
                  <a16:creationId xmlns:a16="http://schemas.microsoft.com/office/drawing/2014/main" id="{76E7BAE4-917B-4FD3-847F-7506D7C16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6299" y="6072176"/>
              <a:ext cx="5580963" cy="1027245"/>
            </a:xfrm>
            <a:prstGeom prst="rect">
              <a:avLst/>
            </a:prstGeom>
          </p:spPr>
        </p:pic>
        <p:sp>
          <p:nvSpPr>
            <p:cNvPr id="12" name="Date Placeholder 3">
              <a:extLst>
                <a:ext uri="{FF2B5EF4-FFF2-40B4-BE49-F238E27FC236}">
                  <a16:creationId xmlns:a16="http://schemas.microsoft.com/office/drawing/2014/main" id="{37359170-437F-4C1F-BE11-853F10D508B6}"/>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13" name="Slide Number Placeholder 5">
              <a:extLst>
                <a:ext uri="{FF2B5EF4-FFF2-40B4-BE49-F238E27FC236}">
                  <a16:creationId xmlns:a16="http://schemas.microsoft.com/office/drawing/2014/main" id="{15088CB7-F38E-478A-83D0-6D6784B242B7}"/>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14" name="Grafik 13" descr="Ein Pinselstrich">
              <a:extLst>
                <a:ext uri="{FF2B5EF4-FFF2-40B4-BE49-F238E27FC236}">
                  <a16:creationId xmlns:a16="http://schemas.microsoft.com/office/drawing/2014/main" id="{37F6E07C-EB0F-4931-92CC-924E53267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67" y="6046688"/>
              <a:ext cx="3912633" cy="902125"/>
            </a:xfrm>
            <a:prstGeom prst="rect">
              <a:avLst/>
            </a:prstGeom>
          </p:spPr>
        </p:pic>
      </p:grpSp>
      <p:sp>
        <p:nvSpPr>
          <p:cNvPr id="15" name="Textfeld 14">
            <a:extLst>
              <a:ext uri="{FF2B5EF4-FFF2-40B4-BE49-F238E27FC236}">
                <a16:creationId xmlns:a16="http://schemas.microsoft.com/office/drawing/2014/main" id="{F69C99A9-4EAC-498A-A541-47EB37784393}"/>
              </a:ext>
            </a:extLst>
          </p:cNvPr>
          <p:cNvSpPr txBox="1"/>
          <p:nvPr userDrawn="1"/>
        </p:nvSpPr>
        <p:spPr bwMode="auto">
          <a:xfrm>
            <a:off x="9740838" y="136687"/>
            <a:ext cx="3421929" cy="461665"/>
          </a:xfrm>
          <a:prstGeom prst="rect">
            <a:avLst/>
          </a:prstGeom>
          <a:noFill/>
        </p:spPr>
        <p:txBody>
          <a:bodyPr wrap="square" rtlCol="0">
            <a:spAutoFit/>
          </a:bodyPr>
          <a:lstStyle/>
          <a:p>
            <a:pPr>
              <a:defRPr/>
            </a:pPr>
            <a:r>
              <a:rPr lang="de-DE" sz="2400" dirty="0">
                <a:solidFill>
                  <a:schemeClr val="accent1">
                    <a:lumMod val="75000"/>
                  </a:schemeClr>
                </a:solidFill>
              </a:rPr>
              <a:t>Europawahl</a:t>
            </a:r>
            <a:endParaRPr dirty="0">
              <a:solidFill>
                <a:schemeClr val="accent1">
                  <a:lumMod val="75000"/>
                </a:schemeClr>
              </a:solidFill>
            </a:endParaRPr>
          </a:p>
        </p:txBody>
      </p:sp>
      <p:grpSp>
        <p:nvGrpSpPr>
          <p:cNvPr id="18" name="Gruppieren 17">
            <a:extLst>
              <a:ext uri="{FF2B5EF4-FFF2-40B4-BE49-F238E27FC236}">
                <a16:creationId xmlns:a16="http://schemas.microsoft.com/office/drawing/2014/main" id="{318F989C-EEB1-4AA7-9EA6-D62DDDE0E37B}"/>
              </a:ext>
            </a:extLst>
          </p:cNvPr>
          <p:cNvGrpSpPr/>
          <p:nvPr userDrawn="1"/>
        </p:nvGrpSpPr>
        <p:grpSpPr>
          <a:xfrm rot="20437110">
            <a:off x="11284091" y="278833"/>
            <a:ext cx="782304" cy="700411"/>
            <a:chOff x="10498463" y="985074"/>
            <a:chExt cx="1028661" cy="1028661"/>
          </a:xfrm>
        </p:grpSpPr>
        <p:sp>
          <p:nvSpPr>
            <p:cNvPr id="19" name="Ellipse 18">
              <a:extLst>
                <a:ext uri="{FF2B5EF4-FFF2-40B4-BE49-F238E27FC236}">
                  <a16:creationId xmlns:a16="http://schemas.microsoft.com/office/drawing/2014/main" id="{CC2A71BD-1648-47F1-A5FB-8F3A6837276E}"/>
                </a:ext>
              </a:extLst>
            </p:cNvPr>
            <p:cNvSpPr/>
            <p:nvPr/>
          </p:nvSpPr>
          <p:spPr>
            <a:xfrm>
              <a:off x="10553700" y="1000125"/>
              <a:ext cx="420127" cy="46511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ogen 19">
              <a:extLst>
                <a:ext uri="{FF2B5EF4-FFF2-40B4-BE49-F238E27FC236}">
                  <a16:creationId xmlns:a16="http://schemas.microsoft.com/office/drawing/2014/main" id="{8A7B1989-EFCF-4936-B703-DC95AF277645}"/>
                </a:ext>
              </a:extLst>
            </p:cNvPr>
            <p:cNvSpPr/>
            <p:nvPr/>
          </p:nvSpPr>
          <p:spPr>
            <a:xfrm rot="19636057">
              <a:off x="10634599" y="985074"/>
              <a:ext cx="304800" cy="1028661"/>
            </a:xfrm>
            <a:prstGeom prst="arc">
              <a:avLst>
                <a:gd name="adj1" fmla="val 16547389"/>
                <a:gd name="adj2" fmla="val 124507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9B473900-B636-458B-8A1A-7A9D5DFBBEBC}"/>
                </a:ext>
              </a:extLst>
            </p:cNvPr>
            <p:cNvSpPr/>
            <p:nvPr/>
          </p:nvSpPr>
          <p:spPr>
            <a:xfrm rot="14628606">
              <a:off x="10860394" y="714971"/>
              <a:ext cx="304800" cy="1028661"/>
            </a:xfrm>
            <a:prstGeom prst="arc">
              <a:avLst>
                <a:gd name="adj1" fmla="val 16625046"/>
                <a:gd name="adj2" fmla="val 70869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Tree>
    <p:extLst>
      <p:ext uri="{BB962C8B-B14F-4D97-AF65-F5344CB8AC3E}">
        <p14:creationId xmlns:p14="http://schemas.microsoft.com/office/powerpoint/2010/main" val="256338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EE039-DC2C-43F7-8117-BBBAA6F0A1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648940-0AB8-4821-8F3E-D724A055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704B1-CB17-4046-8FE5-B0E526A5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B0ECA-52E9-4B98-BCE6-74241BE66486}"/>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2624E977-8D61-4487-B2D9-B10E20B00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4A5880-F247-4557-8DAC-EE709F0ED063}"/>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1455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BF653-2F10-4DE6-B7E8-1E29E13736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76BD56-665D-4546-AAF2-2E9E3A648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37FF91-42F2-4B0B-9AB2-5297182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7412EF-132B-4630-8EC1-4F752BA08E8C}"/>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04CCBF7C-1177-48A6-9D8C-16CA948EA4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55290C-2BF3-458A-9002-1AC046990C26}"/>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621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303968-E1B0-4C3B-A827-16A50EF80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35F991-781A-48E1-B695-075A09C2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ADFDC2-58C6-48BE-BF59-42D744A2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A4601208-AFA9-47FB-954A-BB63AAF4C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39FFEE-5108-4B6E-8195-0B09691B8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BE7C4-ADCD-4936-9C91-F9D322024154}" type="slidenum">
              <a:rPr lang="de-DE" smtClean="0"/>
              <a:t>‹Nr.›</a:t>
            </a:fld>
            <a:endParaRPr lang="de-DE"/>
          </a:p>
        </p:txBody>
      </p:sp>
    </p:spTree>
    <p:extLst>
      <p:ext uri="{BB962C8B-B14F-4D97-AF65-F5344CB8AC3E}">
        <p14:creationId xmlns:p14="http://schemas.microsoft.com/office/powerpoint/2010/main" val="93414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1.xml"/><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6.svg"/><Relationship Id="rId5" Type="http://schemas.openxmlformats.org/officeDocument/2006/relationships/image" Target="../media/image19.svg"/><Relationship Id="rId10"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uroparl.europa.eu/election-results-2019/de/wahlbeteiligu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s://www.bundestag.de/dokumente/textarchiv/2022/kw45-de-europawahlgesetz-917458"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ndestag.de/dokumente/textarchiv/2022/kw45-de-europawahlgesetz-917458" TargetMode="External"/><Relationship Id="rId2" Type="http://schemas.openxmlformats.org/officeDocument/2006/relationships/hyperlink" Target="https://www.europarl.europa.eu/election-results-2019/de/wahlbeteiligu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5.svg"/><Relationship Id="rId4" Type="http://schemas.openxmlformats.org/officeDocument/2006/relationships/image" Target="../media/image10.sv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5.svg"/><Relationship Id="rId4" Type="http://schemas.openxmlformats.org/officeDocument/2006/relationships/image" Target="../media/image10.sv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uroparl.europa.eu/election-results-2019/de/wahlbeteiligu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uroparl.europa.eu/election-results-2019/de/wahlbeteiligu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F96D0A-801A-4E1E-91EC-653CFC8ACA76}"/>
              </a:ext>
            </a:extLst>
          </p:cNvPr>
          <p:cNvPicPr>
            <a:picLocks noChangeAspect="1"/>
          </p:cNvPicPr>
          <p:nvPr/>
        </p:nvPicPr>
        <p:blipFill rotWithShape="1">
          <a:blip r:embed="rId2">
            <a:extLst>
              <a:ext uri="{28A0092B-C50C-407E-A947-70E740481C1C}">
                <a14:useLocalDpi xmlns:a14="http://schemas.microsoft.com/office/drawing/2010/main" val="0"/>
              </a:ext>
            </a:extLst>
          </a:blip>
          <a:srcRect t="14706" b="10667"/>
          <a:stretch/>
        </p:blipFill>
        <p:spPr>
          <a:xfrm>
            <a:off x="902765" y="1008669"/>
            <a:ext cx="10285163" cy="5117812"/>
          </a:xfrm>
          <a:prstGeom prst="rect">
            <a:avLst/>
          </a:prstGeom>
        </p:spPr>
      </p:pic>
      <p:sp>
        <p:nvSpPr>
          <p:cNvPr id="10" name="Textfeld 9">
            <a:extLst>
              <a:ext uri="{FF2B5EF4-FFF2-40B4-BE49-F238E27FC236}">
                <a16:creationId xmlns:a16="http://schemas.microsoft.com/office/drawing/2014/main" id="{3F0A008C-B7B0-417F-977D-97B2CBABA2AA}"/>
              </a:ext>
            </a:extLst>
          </p:cNvPr>
          <p:cNvSpPr txBox="1"/>
          <p:nvPr/>
        </p:nvSpPr>
        <p:spPr>
          <a:xfrm>
            <a:off x="4235622" y="2387800"/>
            <a:ext cx="4675695"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rPr>
              <a:t>9. Juni 2024</a:t>
            </a:r>
          </a:p>
          <a:p>
            <a:r>
              <a:rPr lang="de-DE" sz="4000" b="1" dirty="0">
                <a:solidFill>
                  <a:schemeClr val="bg1"/>
                </a:solidFill>
                <a:effectLst>
                  <a:outerShdw blurRad="38100" dist="38100" dir="2700000" algn="tl">
                    <a:srgbClr val="000000">
                      <a:alpha val="43137"/>
                    </a:srgbClr>
                  </a:outerShdw>
                </a:effectLst>
              </a:rPr>
              <a:t>         Europawahl</a:t>
            </a:r>
          </a:p>
        </p:txBody>
      </p:sp>
      <p:sp>
        <p:nvSpPr>
          <p:cNvPr id="17" name="Textfeld 16">
            <a:extLst>
              <a:ext uri="{FF2B5EF4-FFF2-40B4-BE49-F238E27FC236}">
                <a16:creationId xmlns:a16="http://schemas.microsoft.com/office/drawing/2014/main" id="{6831D846-F996-4D95-89EF-78DA671D78DB}"/>
              </a:ext>
            </a:extLst>
          </p:cNvPr>
          <p:cNvSpPr txBox="1"/>
          <p:nvPr/>
        </p:nvSpPr>
        <p:spPr>
          <a:xfrm>
            <a:off x="9580692" y="5880260"/>
            <a:ext cx="2042347" cy="400110"/>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©istockphoto.com/932091474</a:t>
            </a:r>
          </a:p>
          <a:p>
            <a:endParaRPr lang="de-DE" sz="10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9A49D35-918C-46FA-B10A-39E4DA88071C}"/>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b="20261"/>
          <a:stretch/>
        </p:blipFill>
        <p:spPr>
          <a:xfrm>
            <a:off x="5090390" y="3627530"/>
            <a:ext cx="2692861" cy="1263192"/>
          </a:xfrm>
          <a:prstGeom prst="rect">
            <a:avLst/>
          </a:prstGeom>
        </p:spPr>
      </p:pic>
      <p:pic>
        <p:nvPicPr>
          <p:cNvPr id="7" name="Grafik 6">
            <a:extLst>
              <a:ext uri="{FF2B5EF4-FFF2-40B4-BE49-F238E27FC236}">
                <a16:creationId xmlns:a16="http://schemas.microsoft.com/office/drawing/2014/main" id="{229FFEAD-855F-43B8-A1FE-BCC10F1B9101}"/>
              </a:ext>
            </a:extLst>
          </p:cNvPr>
          <p:cNvPicPr>
            <a:picLocks noChangeAspect="1"/>
          </p:cNvPicPr>
          <p:nvPr/>
        </p:nvPicPr>
        <p:blipFill>
          <a:blip r:embed="rId4"/>
          <a:stretch>
            <a:fillRect/>
          </a:stretch>
        </p:blipFill>
        <p:spPr>
          <a:xfrm>
            <a:off x="6787712" y="4161340"/>
            <a:ext cx="1010121" cy="667236"/>
          </a:xfrm>
          <a:prstGeom prst="rect">
            <a:avLst/>
          </a:prstGeom>
        </p:spPr>
      </p:pic>
    </p:spTree>
    <p:extLst>
      <p:ext uri="{BB962C8B-B14F-4D97-AF65-F5344CB8AC3E}">
        <p14:creationId xmlns:p14="http://schemas.microsoft.com/office/powerpoint/2010/main" val="45032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92AD7DC-159C-4021-BA15-6B30FDA6EDFA}"/>
              </a:ext>
            </a:extLst>
          </p:cNvPr>
          <p:cNvSpPr/>
          <p:nvPr/>
        </p:nvSpPr>
        <p:spPr>
          <a:xfrm>
            <a:off x="4724401" y="3225672"/>
            <a:ext cx="809629" cy="481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11 </a:t>
            </a:r>
          </a:p>
        </p:txBody>
      </p:sp>
      <p:pic>
        <p:nvPicPr>
          <p:cNvPr id="24" name="Grafik 23">
            <a:extLst>
              <a:ext uri="{FF2B5EF4-FFF2-40B4-BE49-F238E27FC236}">
                <a16:creationId xmlns:a16="http://schemas.microsoft.com/office/drawing/2014/main" id="{934D08FA-9CBE-4908-BE78-B6353350B8EF}"/>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19" t="60189" r="319" b="-5107"/>
          <a:stretch/>
        </p:blipFill>
        <p:spPr>
          <a:xfrm flipH="1">
            <a:off x="2416755" y="2224021"/>
            <a:ext cx="1464613" cy="839386"/>
          </a:xfrm>
          <a:prstGeom prst="rect">
            <a:avLst/>
          </a:prstGeom>
        </p:spPr>
      </p:pic>
      <p:sp>
        <p:nvSpPr>
          <p:cNvPr id="6" name="Rechteck 5">
            <a:extLst>
              <a:ext uri="{FF2B5EF4-FFF2-40B4-BE49-F238E27FC236}">
                <a16:creationId xmlns:a16="http://schemas.microsoft.com/office/drawing/2014/main" id="{10112A79-A2E0-4FEF-95D0-D7F36FCF8663}"/>
              </a:ext>
            </a:extLst>
          </p:cNvPr>
          <p:cNvSpPr/>
          <p:nvPr/>
        </p:nvSpPr>
        <p:spPr>
          <a:xfrm>
            <a:off x="2265618" y="2481511"/>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12" name="Grafik 11" descr="Basketballkorb mit einfarbiger Füllung">
            <a:extLst>
              <a:ext uri="{FF2B5EF4-FFF2-40B4-BE49-F238E27FC236}">
                <a16:creationId xmlns:a16="http://schemas.microsoft.com/office/drawing/2014/main" id="{2E3BCA43-5587-46CF-AA09-6405DA156FC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3673" y="1511209"/>
            <a:ext cx="837132" cy="837132"/>
          </a:xfrm>
          <a:prstGeom prst="rect">
            <a:avLst/>
          </a:prstGeom>
        </p:spPr>
      </p:pic>
      <p:grpSp>
        <p:nvGrpSpPr>
          <p:cNvPr id="30" name="Gruppieren 29">
            <a:extLst>
              <a:ext uri="{FF2B5EF4-FFF2-40B4-BE49-F238E27FC236}">
                <a16:creationId xmlns:a16="http://schemas.microsoft.com/office/drawing/2014/main" id="{2EC1BDCA-1971-4D2F-A9C5-10F81A6029CA}"/>
              </a:ext>
            </a:extLst>
          </p:cNvPr>
          <p:cNvGrpSpPr/>
          <p:nvPr/>
        </p:nvGrpSpPr>
        <p:grpSpPr>
          <a:xfrm>
            <a:off x="7392167" y="3574018"/>
            <a:ext cx="1744786" cy="1467883"/>
            <a:chOff x="7392167" y="3574018"/>
            <a:chExt cx="1744786" cy="1467883"/>
          </a:xfrm>
        </p:grpSpPr>
        <p:pic>
          <p:nvPicPr>
            <p:cNvPr id="26" name="Grafik 25">
              <a:extLst>
                <a:ext uri="{FF2B5EF4-FFF2-40B4-BE49-F238E27FC236}">
                  <a16:creationId xmlns:a16="http://schemas.microsoft.com/office/drawing/2014/main" id="{4FC919E2-4DC7-485A-95CD-71E3E80DB163}"/>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19" t="60189" r="319" b="-5107"/>
            <a:stretch/>
          </p:blipFill>
          <p:spPr>
            <a:xfrm flipH="1">
              <a:off x="7672340" y="4202515"/>
              <a:ext cx="1464613" cy="839386"/>
            </a:xfrm>
            <a:prstGeom prst="rect">
              <a:avLst/>
            </a:prstGeom>
          </p:spPr>
        </p:pic>
        <p:sp>
          <p:nvSpPr>
            <p:cNvPr id="9" name="Rechteck 8">
              <a:extLst>
                <a:ext uri="{FF2B5EF4-FFF2-40B4-BE49-F238E27FC236}">
                  <a16:creationId xmlns:a16="http://schemas.microsoft.com/office/drawing/2014/main" id="{A362F991-93FE-4BA7-BE33-F67945D7B9C6}"/>
                </a:ext>
              </a:extLst>
            </p:cNvPr>
            <p:cNvSpPr/>
            <p:nvPr/>
          </p:nvSpPr>
          <p:spPr>
            <a:xfrm>
              <a:off x="7392167" y="4534515"/>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13" name="Grafik 12" descr="Tischtennisschläger und -ball Silhouette">
              <a:extLst>
                <a:ext uri="{FF2B5EF4-FFF2-40B4-BE49-F238E27FC236}">
                  <a16:creationId xmlns:a16="http://schemas.microsoft.com/office/drawing/2014/main" id="{8A76FFD8-68C5-4E41-A69E-BD90C4100C3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3066" y="3574018"/>
              <a:ext cx="777875" cy="777875"/>
            </a:xfrm>
            <a:prstGeom prst="rect">
              <a:avLst/>
            </a:prstGeom>
          </p:spPr>
        </p:pic>
      </p:grpSp>
      <p:grpSp>
        <p:nvGrpSpPr>
          <p:cNvPr id="29" name="Gruppieren 28">
            <a:extLst>
              <a:ext uri="{FF2B5EF4-FFF2-40B4-BE49-F238E27FC236}">
                <a16:creationId xmlns:a16="http://schemas.microsoft.com/office/drawing/2014/main" id="{A8E44082-1119-423D-8DC3-46318E8E38A7}"/>
              </a:ext>
            </a:extLst>
          </p:cNvPr>
          <p:cNvGrpSpPr/>
          <p:nvPr/>
        </p:nvGrpSpPr>
        <p:grpSpPr>
          <a:xfrm>
            <a:off x="7392167" y="1579461"/>
            <a:ext cx="1659267" cy="1397887"/>
            <a:chOff x="7392167" y="1579461"/>
            <a:chExt cx="1659267" cy="1397887"/>
          </a:xfrm>
        </p:grpSpPr>
        <p:pic>
          <p:nvPicPr>
            <p:cNvPr id="25" name="Grafik 24">
              <a:extLst>
                <a:ext uri="{FF2B5EF4-FFF2-40B4-BE49-F238E27FC236}">
                  <a16:creationId xmlns:a16="http://schemas.microsoft.com/office/drawing/2014/main" id="{55AA480A-5890-4529-AF1E-14C5BF8EDF32}"/>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19" t="60189" r="319" b="-5107"/>
            <a:stretch/>
          </p:blipFill>
          <p:spPr>
            <a:xfrm flipH="1">
              <a:off x="7586821" y="2137962"/>
              <a:ext cx="1464613" cy="839386"/>
            </a:xfrm>
            <a:prstGeom prst="rect">
              <a:avLst/>
            </a:prstGeom>
          </p:spPr>
        </p:pic>
        <p:sp>
          <p:nvSpPr>
            <p:cNvPr id="7" name="Rechteck 6">
              <a:extLst>
                <a:ext uri="{FF2B5EF4-FFF2-40B4-BE49-F238E27FC236}">
                  <a16:creationId xmlns:a16="http://schemas.microsoft.com/office/drawing/2014/main" id="{959789E2-A697-4B45-82F1-259934AAE998}"/>
                </a:ext>
              </a:extLst>
            </p:cNvPr>
            <p:cNvSpPr/>
            <p:nvPr/>
          </p:nvSpPr>
          <p:spPr>
            <a:xfrm>
              <a:off x="7392167" y="2473374"/>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5 </a:t>
              </a:r>
            </a:p>
          </p:txBody>
        </p:sp>
        <p:pic>
          <p:nvPicPr>
            <p:cNvPr id="15" name="Grafik 14" descr="Fußball mit einfarbiger Füllung">
              <a:extLst>
                <a:ext uri="{FF2B5EF4-FFF2-40B4-BE49-F238E27FC236}">
                  <a16:creationId xmlns:a16="http://schemas.microsoft.com/office/drawing/2014/main" id="{1F28AFA4-83C6-45E6-98F2-C56DB0873AA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27193" y="1579461"/>
              <a:ext cx="622300" cy="622300"/>
            </a:xfrm>
            <a:prstGeom prst="rect">
              <a:avLst/>
            </a:prstGeom>
          </p:spPr>
        </p:pic>
      </p:grpSp>
      <p:grpSp>
        <p:nvGrpSpPr>
          <p:cNvPr id="39" name="Gruppieren 38">
            <a:extLst>
              <a:ext uri="{FF2B5EF4-FFF2-40B4-BE49-F238E27FC236}">
                <a16:creationId xmlns:a16="http://schemas.microsoft.com/office/drawing/2014/main" id="{347EB065-060A-4CC1-9911-09672C977BB2}"/>
              </a:ext>
            </a:extLst>
          </p:cNvPr>
          <p:cNvGrpSpPr/>
          <p:nvPr/>
        </p:nvGrpSpPr>
        <p:grpSpPr>
          <a:xfrm>
            <a:off x="5430243" y="2872365"/>
            <a:ext cx="1223351" cy="1113270"/>
            <a:chOff x="5467567" y="2909734"/>
            <a:chExt cx="1223351" cy="1113270"/>
          </a:xfrm>
        </p:grpSpPr>
        <p:pic>
          <p:nvPicPr>
            <p:cNvPr id="38" name="Grafik 37">
              <a:extLst>
                <a:ext uri="{FF2B5EF4-FFF2-40B4-BE49-F238E27FC236}">
                  <a16:creationId xmlns:a16="http://schemas.microsoft.com/office/drawing/2014/main" id="{8BAE135F-07B1-4352-822D-64ED02AF8C0E}"/>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19" t="60189" r="319" b="-5107"/>
            <a:stretch/>
          </p:blipFill>
          <p:spPr>
            <a:xfrm flipH="1">
              <a:off x="5467567" y="3225672"/>
              <a:ext cx="1066352" cy="611138"/>
            </a:xfrm>
            <a:prstGeom prst="rect">
              <a:avLst/>
            </a:prstGeom>
          </p:spPr>
        </p:pic>
        <p:sp>
          <p:nvSpPr>
            <p:cNvPr id="16" name="Verbotsymbol 15">
              <a:extLst>
                <a:ext uri="{FF2B5EF4-FFF2-40B4-BE49-F238E27FC236}">
                  <a16:creationId xmlns:a16="http://schemas.microsoft.com/office/drawing/2014/main" id="{44B5BC7A-0FDA-49C0-8C47-FE85AF90259F}"/>
                </a:ext>
              </a:extLst>
            </p:cNvPr>
            <p:cNvSpPr/>
            <p:nvPr/>
          </p:nvSpPr>
          <p:spPr>
            <a:xfrm rot="4857421">
              <a:off x="5548121" y="2880206"/>
              <a:ext cx="1113270" cy="1172325"/>
            </a:xfrm>
            <a:prstGeom prst="noSmoking">
              <a:avLst>
                <a:gd name="adj" fmla="val 5549"/>
              </a:avLst>
            </a:prstGeom>
            <a:solidFill>
              <a:srgbClr val="C0000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a:extLst>
              <a:ext uri="{FF2B5EF4-FFF2-40B4-BE49-F238E27FC236}">
                <a16:creationId xmlns:a16="http://schemas.microsoft.com/office/drawing/2014/main" id="{0F2197C6-42A4-4F44-AED8-E55CC225AF2F}"/>
              </a:ext>
            </a:extLst>
          </p:cNvPr>
          <p:cNvSpPr/>
          <p:nvPr/>
        </p:nvSpPr>
        <p:spPr>
          <a:xfrm>
            <a:off x="879266" y="828392"/>
            <a:ext cx="3044423" cy="369332"/>
          </a:xfrm>
          <a:prstGeom prst="rect">
            <a:avLst/>
          </a:prstGeom>
        </p:spPr>
        <p:txBody>
          <a:bodyPr wrap="none">
            <a:spAutoFit/>
          </a:bodyPr>
          <a:lstStyle/>
          <a:p>
            <a:r>
              <a:rPr lang="de-DE"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dirty="0"/>
          </a:p>
        </p:txBody>
      </p:sp>
      <p:sp>
        <p:nvSpPr>
          <p:cNvPr id="23" name="Pfeil: nach unten 22">
            <a:extLst>
              <a:ext uri="{FF2B5EF4-FFF2-40B4-BE49-F238E27FC236}">
                <a16:creationId xmlns:a16="http://schemas.microsoft.com/office/drawing/2014/main" id="{9B733CCD-DE2F-48EE-BF37-DC550C4498AE}"/>
              </a:ext>
            </a:extLst>
          </p:cNvPr>
          <p:cNvSpPr/>
          <p:nvPr/>
        </p:nvSpPr>
        <p:spPr>
          <a:xfrm>
            <a:off x="5462973" y="1650441"/>
            <a:ext cx="1190621" cy="1189052"/>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D9FEAC26-2CC5-4181-904D-EC12B446570D}"/>
              </a:ext>
            </a:extLst>
          </p:cNvPr>
          <p:cNvGrpSpPr/>
          <p:nvPr/>
        </p:nvGrpSpPr>
        <p:grpSpPr>
          <a:xfrm>
            <a:off x="2348891" y="3775179"/>
            <a:ext cx="1694734" cy="1380524"/>
            <a:chOff x="2348891" y="3775179"/>
            <a:chExt cx="1694734" cy="1380524"/>
          </a:xfrm>
        </p:grpSpPr>
        <p:sp>
          <p:nvSpPr>
            <p:cNvPr id="8" name="Rechteck 7">
              <a:extLst>
                <a:ext uri="{FF2B5EF4-FFF2-40B4-BE49-F238E27FC236}">
                  <a16:creationId xmlns:a16="http://schemas.microsoft.com/office/drawing/2014/main" id="{31256562-3896-4167-9B43-C08ED4ED6783}"/>
                </a:ext>
              </a:extLst>
            </p:cNvPr>
            <p:cNvSpPr/>
            <p:nvPr/>
          </p:nvSpPr>
          <p:spPr>
            <a:xfrm>
              <a:off x="2348891" y="4568940"/>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3</a:t>
              </a:r>
            </a:p>
          </p:txBody>
        </p:sp>
        <p:pic>
          <p:nvPicPr>
            <p:cNvPr id="14" name="Grafik 13" descr="Volleyball Silhouette">
              <a:extLst>
                <a:ext uri="{FF2B5EF4-FFF2-40B4-BE49-F238E27FC236}">
                  <a16:creationId xmlns:a16="http://schemas.microsoft.com/office/drawing/2014/main" id="{DA9CB65C-EABF-4180-8C5A-4AFBC327270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4718" y="3775179"/>
              <a:ext cx="611138" cy="611138"/>
            </a:xfrm>
            <a:prstGeom prst="rect">
              <a:avLst/>
            </a:prstGeom>
          </p:spPr>
        </p:pic>
        <p:pic>
          <p:nvPicPr>
            <p:cNvPr id="27" name="Grafik 26">
              <a:extLst>
                <a:ext uri="{FF2B5EF4-FFF2-40B4-BE49-F238E27FC236}">
                  <a16:creationId xmlns:a16="http://schemas.microsoft.com/office/drawing/2014/main" id="{6F3912B2-0A51-4A26-882F-6C2C072C1D55}"/>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19" t="60189" r="319" b="-5107"/>
            <a:stretch/>
          </p:blipFill>
          <p:spPr>
            <a:xfrm flipH="1">
              <a:off x="2579012" y="4316317"/>
              <a:ext cx="1464613" cy="839386"/>
            </a:xfrm>
            <a:prstGeom prst="rect">
              <a:avLst/>
            </a:prstGeom>
          </p:spPr>
        </p:pic>
      </p:grpSp>
    </p:spTree>
    <p:extLst>
      <p:ext uri="{BB962C8B-B14F-4D97-AF65-F5344CB8AC3E}">
        <p14:creationId xmlns:p14="http://schemas.microsoft.com/office/powerpoint/2010/main" val="17359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F5D22F25-FA85-4546-AFC5-EBD835D35E0B}"/>
              </a:ext>
            </a:extLst>
          </p:cNvPr>
          <p:cNvGraphicFramePr/>
          <p:nvPr>
            <p:extLst>
              <p:ext uri="{D42A27DB-BD31-4B8C-83A1-F6EECF244321}">
                <p14:modId xmlns:p14="http://schemas.microsoft.com/office/powerpoint/2010/main" val="3145932292"/>
              </p:ext>
            </p:extLst>
          </p:nvPr>
        </p:nvGraphicFramePr>
        <p:xfrm>
          <a:off x="3356904" y="1600932"/>
          <a:ext cx="5638800" cy="398744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fik 10" descr="Basketballkorb mit einfarbiger Füllung">
            <a:extLst>
              <a:ext uri="{FF2B5EF4-FFF2-40B4-BE49-F238E27FC236}">
                <a16:creationId xmlns:a16="http://schemas.microsoft.com/office/drawing/2014/main" id="{4D06D748-4A4C-4BB4-B1D8-5FC2DE4994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1101" y="3277320"/>
            <a:ext cx="689447" cy="689447"/>
          </a:xfrm>
          <a:prstGeom prst="rect">
            <a:avLst/>
          </a:prstGeom>
        </p:spPr>
      </p:pic>
      <p:pic>
        <p:nvPicPr>
          <p:cNvPr id="12" name="Grafik 11" descr="Tischtennisschläger und -ball Silhouette">
            <a:extLst>
              <a:ext uri="{FF2B5EF4-FFF2-40B4-BE49-F238E27FC236}">
                <a16:creationId xmlns:a16="http://schemas.microsoft.com/office/drawing/2014/main" id="{C17EF1B9-B9FC-4532-AFBA-6938A88BF8A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4763" y="3244157"/>
            <a:ext cx="622301" cy="622301"/>
          </a:xfrm>
          <a:prstGeom prst="rect">
            <a:avLst/>
          </a:prstGeom>
        </p:spPr>
      </p:pic>
      <p:pic>
        <p:nvPicPr>
          <p:cNvPr id="13" name="Grafik 12" descr="Volleyball Silhouette">
            <a:extLst>
              <a:ext uri="{FF2B5EF4-FFF2-40B4-BE49-F238E27FC236}">
                <a16:creationId xmlns:a16="http://schemas.microsoft.com/office/drawing/2014/main" id="{E8B3B2CD-E4AF-4868-B5E4-5E35CD6B1AE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51632">
            <a:off x="6939306" y="3562873"/>
            <a:ext cx="611138" cy="611138"/>
          </a:xfrm>
          <a:prstGeom prst="rect">
            <a:avLst/>
          </a:prstGeom>
        </p:spPr>
      </p:pic>
      <p:pic>
        <p:nvPicPr>
          <p:cNvPr id="14" name="Grafik 13" descr="Fußball mit einfarbiger Füllung">
            <a:extLst>
              <a:ext uri="{FF2B5EF4-FFF2-40B4-BE49-F238E27FC236}">
                <a16:creationId xmlns:a16="http://schemas.microsoft.com/office/drawing/2014/main" id="{20BB9561-90E9-40DC-8434-F3C7282F9DD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8427" y="2977510"/>
            <a:ext cx="622300" cy="622300"/>
          </a:xfrm>
          <a:prstGeom prst="rect">
            <a:avLst/>
          </a:prstGeom>
        </p:spPr>
      </p:pic>
      <p:sp>
        <p:nvSpPr>
          <p:cNvPr id="16" name="Rechteck 15">
            <a:extLst>
              <a:ext uri="{FF2B5EF4-FFF2-40B4-BE49-F238E27FC236}">
                <a16:creationId xmlns:a16="http://schemas.microsoft.com/office/drawing/2014/main" id="{848C6627-3005-4677-9B54-74863A310A3C}"/>
              </a:ext>
            </a:extLst>
          </p:cNvPr>
          <p:cNvSpPr/>
          <p:nvPr/>
        </p:nvSpPr>
        <p:spPr>
          <a:xfrm>
            <a:off x="879266" y="828392"/>
            <a:ext cx="3044423" cy="369332"/>
          </a:xfrm>
          <a:prstGeom prst="rect">
            <a:avLst/>
          </a:prstGeom>
        </p:spPr>
        <p:txBody>
          <a:bodyPr wrap="none">
            <a:spAutoFit/>
          </a:bodyPr>
          <a:lstStyle/>
          <a:p>
            <a:r>
              <a:rPr lang="de-DE"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dirty="0"/>
          </a:p>
        </p:txBody>
      </p:sp>
      <p:sp>
        <p:nvSpPr>
          <p:cNvPr id="33" name="Rechteck 32">
            <a:extLst>
              <a:ext uri="{FF2B5EF4-FFF2-40B4-BE49-F238E27FC236}">
                <a16:creationId xmlns:a16="http://schemas.microsoft.com/office/drawing/2014/main" id="{D2B4FF1C-2D12-4A39-8F68-C491D4A7A712}"/>
              </a:ext>
            </a:extLst>
          </p:cNvPr>
          <p:cNvSpPr/>
          <p:nvPr/>
        </p:nvSpPr>
        <p:spPr>
          <a:xfrm>
            <a:off x="7761261" y="1016000"/>
            <a:ext cx="1301459" cy="44704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6602ADCD-35F1-438A-ABA3-3B68416244F7}"/>
              </a:ext>
            </a:extLst>
          </p:cNvPr>
          <p:cNvSpPr txBox="1"/>
          <p:nvPr/>
        </p:nvSpPr>
        <p:spPr>
          <a:xfrm>
            <a:off x="628944" y="5708469"/>
            <a:ext cx="11094720"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D. h. jede/ jeder Dritte in der Klasse hat an der Abstimmung nicht teilgenommen!</a:t>
            </a:r>
          </a:p>
        </p:txBody>
      </p:sp>
      <p:grpSp>
        <p:nvGrpSpPr>
          <p:cNvPr id="35" name="Gruppieren 34">
            <a:extLst>
              <a:ext uri="{FF2B5EF4-FFF2-40B4-BE49-F238E27FC236}">
                <a16:creationId xmlns:a16="http://schemas.microsoft.com/office/drawing/2014/main" id="{82C77CF9-BD75-4494-B437-39A1E42B32E0}"/>
              </a:ext>
            </a:extLst>
          </p:cNvPr>
          <p:cNvGrpSpPr/>
          <p:nvPr/>
        </p:nvGrpSpPr>
        <p:grpSpPr>
          <a:xfrm>
            <a:off x="1498601" y="1512888"/>
            <a:ext cx="1347042" cy="1294059"/>
            <a:chOff x="2265618" y="1511209"/>
            <a:chExt cx="1615750" cy="1552198"/>
          </a:xfrm>
        </p:grpSpPr>
        <p:pic>
          <p:nvPicPr>
            <p:cNvPr id="36" name="Grafik 35">
              <a:extLst>
                <a:ext uri="{FF2B5EF4-FFF2-40B4-BE49-F238E27FC236}">
                  <a16:creationId xmlns:a16="http://schemas.microsoft.com/office/drawing/2014/main" id="{A5078F5E-D7DE-48F4-8BE0-B8B9990CA2AB}"/>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2416755" y="2224021"/>
              <a:ext cx="1464613" cy="839386"/>
            </a:xfrm>
            <a:prstGeom prst="rect">
              <a:avLst/>
            </a:prstGeom>
          </p:spPr>
        </p:pic>
        <p:sp>
          <p:nvSpPr>
            <p:cNvPr id="37" name="Rechteck 36">
              <a:extLst>
                <a:ext uri="{FF2B5EF4-FFF2-40B4-BE49-F238E27FC236}">
                  <a16:creationId xmlns:a16="http://schemas.microsoft.com/office/drawing/2014/main" id="{9BCA55F2-3126-4E0C-B0CA-AC73AFD58E13}"/>
                </a:ext>
              </a:extLst>
            </p:cNvPr>
            <p:cNvSpPr/>
            <p:nvPr/>
          </p:nvSpPr>
          <p:spPr>
            <a:xfrm>
              <a:off x="2265618" y="2481511"/>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38" name="Grafik 37" descr="Basketballkorb mit einfarbiger Füllung">
              <a:extLst>
                <a:ext uri="{FF2B5EF4-FFF2-40B4-BE49-F238E27FC236}">
                  <a16:creationId xmlns:a16="http://schemas.microsoft.com/office/drawing/2014/main" id="{95093185-6921-4A76-95D8-5380C44CB97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3673" y="1511209"/>
              <a:ext cx="837132" cy="837132"/>
            </a:xfrm>
            <a:prstGeom prst="rect">
              <a:avLst/>
            </a:prstGeom>
          </p:spPr>
        </p:pic>
      </p:grpSp>
      <p:grpSp>
        <p:nvGrpSpPr>
          <p:cNvPr id="39" name="Gruppieren 38">
            <a:extLst>
              <a:ext uri="{FF2B5EF4-FFF2-40B4-BE49-F238E27FC236}">
                <a16:creationId xmlns:a16="http://schemas.microsoft.com/office/drawing/2014/main" id="{D9CF9EED-D11B-414A-8463-815AEA5CA2E5}"/>
              </a:ext>
            </a:extLst>
          </p:cNvPr>
          <p:cNvGrpSpPr/>
          <p:nvPr/>
        </p:nvGrpSpPr>
        <p:grpSpPr>
          <a:xfrm>
            <a:off x="1420152" y="3527084"/>
            <a:ext cx="1694734" cy="1380524"/>
            <a:chOff x="2348891" y="3775179"/>
            <a:chExt cx="1694734" cy="1380524"/>
          </a:xfrm>
        </p:grpSpPr>
        <p:sp>
          <p:nvSpPr>
            <p:cNvPr id="40" name="Rechteck 39">
              <a:extLst>
                <a:ext uri="{FF2B5EF4-FFF2-40B4-BE49-F238E27FC236}">
                  <a16:creationId xmlns:a16="http://schemas.microsoft.com/office/drawing/2014/main" id="{6D517302-44B9-49C6-B20E-3205B27AB37C}"/>
                </a:ext>
              </a:extLst>
            </p:cNvPr>
            <p:cNvSpPr/>
            <p:nvPr/>
          </p:nvSpPr>
          <p:spPr>
            <a:xfrm>
              <a:off x="2348891" y="4568940"/>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3</a:t>
              </a:r>
            </a:p>
          </p:txBody>
        </p:sp>
        <p:pic>
          <p:nvPicPr>
            <p:cNvPr id="41" name="Grafik 40" descr="Volleyball Silhouette">
              <a:extLst>
                <a:ext uri="{FF2B5EF4-FFF2-40B4-BE49-F238E27FC236}">
                  <a16:creationId xmlns:a16="http://schemas.microsoft.com/office/drawing/2014/main" id="{41CF884C-BE4F-43A0-94AC-6998F6A6D74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34718" y="3775179"/>
              <a:ext cx="611138" cy="611138"/>
            </a:xfrm>
            <a:prstGeom prst="rect">
              <a:avLst/>
            </a:prstGeom>
          </p:spPr>
        </p:pic>
        <p:pic>
          <p:nvPicPr>
            <p:cNvPr id="42" name="Grafik 41">
              <a:extLst>
                <a:ext uri="{FF2B5EF4-FFF2-40B4-BE49-F238E27FC236}">
                  <a16:creationId xmlns:a16="http://schemas.microsoft.com/office/drawing/2014/main" id="{30F64FCE-4004-4E56-A4D8-8AE4DF88ED61}"/>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2579012" y="4316317"/>
              <a:ext cx="1464613" cy="839386"/>
            </a:xfrm>
            <a:prstGeom prst="rect">
              <a:avLst/>
            </a:prstGeom>
          </p:spPr>
        </p:pic>
      </p:grpSp>
      <p:grpSp>
        <p:nvGrpSpPr>
          <p:cNvPr id="43" name="Gruppieren 42">
            <a:extLst>
              <a:ext uri="{FF2B5EF4-FFF2-40B4-BE49-F238E27FC236}">
                <a16:creationId xmlns:a16="http://schemas.microsoft.com/office/drawing/2014/main" id="{598476D0-389B-442C-BD87-65ED3A64DC81}"/>
              </a:ext>
            </a:extLst>
          </p:cNvPr>
          <p:cNvGrpSpPr/>
          <p:nvPr/>
        </p:nvGrpSpPr>
        <p:grpSpPr>
          <a:xfrm>
            <a:off x="9279592" y="1180208"/>
            <a:ext cx="1659267" cy="1397887"/>
            <a:chOff x="7392167" y="1579461"/>
            <a:chExt cx="1659267" cy="1397887"/>
          </a:xfrm>
        </p:grpSpPr>
        <p:pic>
          <p:nvPicPr>
            <p:cNvPr id="44" name="Grafik 43">
              <a:extLst>
                <a:ext uri="{FF2B5EF4-FFF2-40B4-BE49-F238E27FC236}">
                  <a16:creationId xmlns:a16="http://schemas.microsoft.com/office/drawing/2014/main" id="{F5D967A2-E049-4F31-9525-33447233359E}"/>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7586821" y="2137962"/>
              <a:ext cx="1464613" cy="839386"/>
            </a:xfrm>
            <a:prstGeom prst="rect">
              <a:avLst/>
            </a:prstGeom>
          </p:spPr>
        </p:pic>
        <p:sp>
          <p:nvSpPr>
            <p:cNvPr id="45" name="Rechteck 44">
              <a:extLst>
                <a:ext uri="{FF2B5EF4-FFF2-40B4-BE49-F238E27FC236}">
                  <a16:creationId xmlns:a16="http://schemas.microsoft.com/office/drawing/2014/main" id="{407ADB96-E0D4-4D12-AA7E-945B8E4D41E7}"/>
                </a:ext>
              </a:extLst>
            </p:cNvPr>
            <p:cNvSpPr/>
            <p:nvPr/>
          </p:nvSpPr>
          <p:spPr>
            <a:xfrm>
              <a:off x="7392167" y="2473374"/>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5 </a:t>
              </a:r>
            </a:p>
          </p:txBody>
        </p:sp>
        <p:pic>
          <p:nvPicPr>
            <p:cNvPr id="46" name="Grafik 45" descr="Fußball mit einfarbiger Füllung">
              <a:extLst>
                <a:ext uri="{FF2B5EF4-FFF2-40B4-BE49-F238E27FC236}">
                  <a16:creationId xmlns:a16="http://schemas.microsoft.com/office/drawing/2014/main" id="{650CB643-5577-404F-B3FC-75FC2AF1A17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27193" y="1579461"/>
              <a:ext cx="622300" cy="622300"/>
            </a:xfrm>
            <a:prstGeom prst="rect">
              <a:avLst/>
            </a:prstGeom>
          </p:spPr>
        </p:pic>
      </p:grpSp>
      <p:grpSp>
        <p:nvGrpSpPr>
          <p:cNvPr id="47" name="Gruppieren 46">
            <a:extLst>
              <a:ext uri="{FF2B5EF4-FFF2-40B4-BE49-F238E27FC236}">
                <a16:creationId xmlns:a16="http://schemas.microsoft.com/office/drawing/2014/main" id="{176504B7-2D11-49E6-8C86-5F3003B6A85D}"/>
              </a:ext>
            </a:extLst>
          </p:cNvPr>
          <p:cNvGrpSpPr/>
          <p:nvPr/>
        </p:nvGrpSpPr>
        <p:grpSpPr>
          <a:xfrm>
            <a:off x="9214473" y="3395610"/>
            <a:ext cx="1744786" cy="1467883"/>
            <a:chOff x="7392167" y="3574018"/>
            <a:chExt cx="1744786" cy="1467883"/>
          </a:xfrm>
        </p:grpSpPr>
        <p:pic>
          <p:nvPicPr>
            <p:cNvPr id="48" name="Grafik 47">
              <a:extLst>
                <a:ext uri="{FF2B5EF4-FFF2-40B4-BE49-F238E27FC236}">
                  <a16:creationId xmlns:a16="http://schemas.microsoft.com/office/drawing/2014/main" id="{B32319BE-E04E-4AE7-860F-C7C7F6F26CB4}"/>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7672340" y="4202515"/>
              <a:ext cx="1464613" cy="839386"/>
            </a:xfrm>
            <a:prstGeom prst="rect">
              <a:avLst/>
            </a:prstGeom>
          </p:spPr>
        </p:pic>
        <p:sp>
          <p:nvSpPr>
            <p:cNvPr id="49" name="Rechteck 48">
              <a:extLst>
                <a:ext uri="{FF2B5EF4-FFF2-40B4-BE49-F238E27FC236}">
                  <a16:creationId xmlns:a16="http://schemas.microsoft.com/office/drawing/2014/main" id="{558996EC-F0F0-46F1-AE98-F3EF50E3837D}"/>
                </a:ext>
              </a:extLst>
            </p:cNvPr>
            <p:cNvSpPr/>
            <p:nvPr/>
          </p:nvSpPr>
          <p:spPr>
            <a:xfrm>
              <a:off x="7392167" y="4534515"/>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50" name="Grafik 49" descr="Tischtennisschläger und -ball Silhouette">
              <a:extLst>
                <a:ext uri="{FF2B5EF4-FFF2-40B4-BE49-F238E27FC236}">
                  <a16:creationId xmlns:a16="http://schemas.microsoft.com/office/drawing/2014/main" id="{CA097A5A-3565-420C-9F05-C3695C6EE03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3066" y="3574018"/>
              <a:ext cx="777875" cy="777875"/>
            </a:xfrm>
            <a:prstGeom prst="rect">
              <a:avLst/>
            </a:prstGeom>
          </p:spPr>
        </p:pic>
      </p:grpSp>
      <p:grpSp>
        <p:nvGrpSpPr>
          <p:cNvPr id="51" name="Gruppieren 50">
            <a:extLst>
              <a:ext uri="{FF2B5EF4-FFF2-40B4-BE49-F238E27FC236}">
                <a16:creationId xmlns:a16="http://schemas.microsoft.com/office/drawing/2014/main" id="{958427D3-E516-442C-9E4C-599F7C3C1426}"/>
              </a:ext>
            </a:extLst>
          </p:cNvPr>
          <p:cNvGrpSpPr/>
          <p:nvPr/>
        </p:nvGrpSpPr>
        <p:grpSpPr>
          <a:xfrm>
            <a:off x="7935246" y="1110104"/>
            <a:ext cx="814796" cy="741478"/>
            <a:chOff x="5467567" y="2909734"/>
            <a:chExt cx="1223351" cy="1113270"/>
          </a:xfrm>
        </p:grpSpPr>
        <p:pic>
          <p:nvPicPr>
            <p:cNvPr id="52" name="Grafik 51">
              <a:extLst>
                <a:ext uri="{FF2B5EF4-FFF2-40B4-BE49-F238E27FC236}">
                  <a16:creationId xmlns:a16="http://schemas.microsoft.com/office/drawing/2014/main" id="{E98CC66C-F409-4725-B76E-CCD2DA740BF3}"/>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5467567" y="3225672"/>
              <a:ext cx="1066352" cy="611138"/>
            </a:xfrm>
            <a:prstGeom prst="rect">
              <a:avLst/>
            </a:prstGeom>
          </p:spPr>
        </p:pic>
        <p:sp>
          <p:nvSpPr>
            <p:cNvPr id="53" name="Verbotsymbol 52">
              <a:extLst>
                <a:ext uri="{FF2B5EF4-FFF2-40B4-BE49-F238E27FC236}">
                  <a16:creationId xmlns:a16="http://schemas.microsoft.com/office/drawing/2014/main" id="{254EEB0D-5109-41E8-A745-559F0DAFCA9A}"/>
                </a:ext>
              </a:extLst>
            </p:cNvPr>
            <p:cNvSpPr/>
            <p:nvPr/>
          </p:nvSpPr>
          <p:spPr>
            <a:xfrm rot="4857421">
              <a:off x="5548121" y="2880206"/>
              <a:ext cx="1113270" cy="1172325"/>
            </a:xfrm>
            <a:prstGeom prst="noSmoking">
              <a:avLst>
                <a:gd name="adj" fmla="val 5549"/>
              </a:avLst>
            </a:prstGeom>
            <a:solidFill>
              <a:srgbClr val="C0000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425182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E794157-1ED6-44E9-B400-9B5495B5AF6F}"/>
              </a:ext>
            </a:extLst>
          </p:cNvPr>
          <p:cNvSpPr txBox="1"/>
          <p:nvPr/>
        </p:nvSpPr>
        <p:spPr>
          <a:xfrm>
            <a:off x="2024109" y="601206"/>
            <a:ext cx="7953012"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Gründe für die Enthaltungen in der Klasse</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4" name="Sprechblase: rechteckig 5">
            <a:extLst>
              <a:ext uri="{FF2B5EF4-FFF2-40B4-BE49-F238E27FC236}">
                <a16:creationId xmlns:a16="http://schemas.microsoft.com/office/drawing/2014/main" id="{A01AF6C0-F2E6-4183-B101-133F8DAE1158}"/>
              </a:ext>
            </a:extLst>
          </p:cNvPr>
          <p:cNvSpPr/>
          <p:nvPr/>
        </p:nvSpPr>
        <p:spPr>
          <a:xfrm>
            <a:off x="871750" y="1406518"/>
            <a:ext cx="4564702" cy="1146283"/>
          </a:xfrm>
          <a:custGeom>
            <a:avLst/>
            <a:gdLst>
              <a:gd name="connsiteX0" fmla="*/ 0 w 4564702"/>
              <a:gd name="connsiteY0" fmla="*/ 0 h 1146283"/>
              <a:gd name="connsiteX1" fmla="*/ 692313 w 4564702"/>
              <a:gd name="connsiteY1" fmla="*/ 0 h 1146283"/>
              <a:gd name="connsiteX2" fmla="*/ 1331372 w 4564702"/>
              <a:gd name="connsiteY2" fmla="*/ 0 h 1146283"/>
              <a:gd name="connsiteX3" fmla="*/ 2050312 w 4564702"/>
              <a:gd name="connsiteY3" fmla="*/ 0 h 1146283"/>
              <a:gd name="connsiteX4" fmla="*/ 2662743 w 4564702"/>
              <a:gd name="connsiteY4" fmla="*/ 0 h 1146283"/>
              <a:gd name="connsiteX5" fmla="*/ 2662743 w 4564702"/>
              <a:gd name="connsiteY5" fmla="*/ 0 h 1146283"/>
              <a:gd name="connsiteX6" fmla="*/ 3233331 w 4564702"/>
              <a:gd name="connsiteY6" fmla="*/ 0 h 1146283"/>
              <a:gd name="connsiteX7" fmla="*/ 3803918 w 4564702"/>
              <a:gd name="connsiteY7" fmla="*/ 0 h 1146283"/>
              <a:gd name="connsiteX8" fmla="*/ 4191918 w 4564702"/>
              <a:gd name="connsiteY8" fmla="*/ 0 h 1146283"/>
              <a:gd name="connsiteX9" fmla="*/ 4564702 w 4564702"/>
              <a:gd name="connsiteY9" fmla="*/ 0 h 1146283"/>
              <a:gd name="connsiteX10" fmla="*/ 4564702 w 4564702"/>
              <a:gd name="connsiteY10" fmla="*/ 668665 h 1146283"/>
              <a:gd name="connsiteX11" fmla="*/ 4783306 w 4564702"/>
              <a:gd name="connsiteY11" fmla="*/ 881801 h 1146283"/>
              <a:gd name="connsiteX12" fmla="*/ 4564702 w 4564702"/>
              <a:gd name="connsiteY12" fmla="*/ 955236 h 1146283"/>
              <a:gd name="connsiteX13" fmla="*/ 4564702 w 4564702"/>
              <a:gd name="connsiteY13" fmla="*/ 1146283 h 1146283"/>
              <a:gd name="connsiteX14" fmla="*/ 4199526 w 4564702"/>
              <a:gd name="connsiteY14" fmla="*/ 1146283 h 1146283"/>
              <a:gd name="connsiteX15" fmla="*/ 3803918 w 4564702"/>
              <a:gd name="connsiteY15" fmla="*/ 1146283 h 1146283"/>
              <a:gd name="connsiteX16" fmla="*/ 3267566 w 4564702"/>
              <a:gd name="connsiteY16" fmla="*/ 1146283 h 1146283"/>
              <a:gd name="connsiteX17" fmla="*/ 2662743 w 4564702"/>
              <a:gd name="connsiteY17" fmla="*/ 1146283 h 1146283"/>
              <a:gd name="connsiteX18" fmla="*/ 2662743 w 4564702"/>
              <a:gd name="connsiteY18" fmla="*/ 1146283 h 1146283"/>
              <a:gd name="connsiteX19" fmla="*/ 1997057 w 4564702"/>
              <a:gd name="connsiteY19" fmla="*/ 1146283 h 1146283"/>
              <a:gd name="connsiteX20" fmla="*/ 1411254 w 4564702"/>
              <a:gd name="connsiteY20" fmla="*/ 1146283 h 1146283"/>
              <a:gd name="connsiteX21" fmla="*/ 772195 w 4564702"/>
              <a:gd name="connsiteY21" fmla="*/ 1146283 h 1146283"/>
              <a:gd name="connsiteX22" fmla="*/ 0 w 4564702"/>
              <a:gd name="connsiteY22" fmla="*/ 1146283 h 1146283"/>
              <a:gd name="connsiteX23" fmla="*/ 0 w 4564702"/>
              <a:gd name="connsiteY23" fmla="*/ 955236 h 1146283"/>
              <a:gd name="connsiteX24" fmla="*/ 0 w 4564702"/>
              <a:gd name="connsiteY24" fmla="*/ 668665 h 1146283"/>
              <a:gd name="connsiteX25" fmla="*/ 0 w 4564702"/>
              <a:gd name="connsiteY25" fmla="*/ 668665 h 1146283"/>
              <a:gd name="connsiteX26" fmla="*/ 0 w 4564702"/>
              <a:gd name="connsiteY26" fmla="*/ 0 h 114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64702" h="1146283" fill="none" extrusionOk="0">
                <a:moveTo>
                  <a:pt x="0" y="0"/>
                </a:moveTo>
                <a:cubicBezTo>
                  <a:pt x="184651" y="-9004"/>
                  <a:pt x="348771" y="23132"/>
                  <a:pt x="692313" y="0"/>
                </a:cubicBezTo>
                <a:cubicBezTo>
                  <a:pt x="1035855" y="-23132"/>
                  <a:pt x="1097369" y="-28069"/>
                  <a:pt x="1331372" y="0"/>
                </a:cubicBezTo>
                <a:cubicBezTo>
                  <a:pt x="1565375" y="28069"/>
                  <a:pt x="1699393" y="-3455"/>
                  <a:pt x="2050312" y="0"/>
                </a:cubicBezTo>
                <a:cubicBezTo>
                  <a:pt x="2401231" y="3455"/>
                  <a:pt x="2380401" y="-19796"/>
                  <a:pt x="2662743" y="0"/>
                </a:cubicBezTo>
                <a:lnTo>
                  <a:pt x="2662743" y="0"/>
                </a:lnTo>
                <a:cubicBezTo>
                  <a:pt x="2818662" y="-5532"/>
                  <a:pt x="3001809" y="11909"/>
                  <a:pt x="3233331" y="0"/>
                </a:cubicBezTo>
                <a:cubicBezTo>
                  <a:pt x="3464853" y="-11909"/>
                  <a:pt x="3592450" y="5766"/>
                  <a:pt x="3803918" y="0"/>
                </a:cubicBezTo>
                <a:cubicBezTo>
                  <a:pt x="3905415" y="-16690"/>
                  <a:pt x="4034920" y="-2416"/>
                  <a:pt x="4191918" y="0"/>
                </a:cubicBezTo>
                <a:cubicBezTo>
                  <a:pt x="4348916" y="2416"/>
                  <a:pt x="4433647" y="13603"/>
                  <a:pt x="4564702" y="0"/>
                </a:cubicBezTo>
                <a:cubicBezTo>
                  <a:pt x="4533417" y="173785"/>
                  <a:pt x="4593984" y="427644"/>
                  <a:pt x="4564702" y="668665"/>
                </a:cubicBezTo>
                <a:cubicBezTo>
                  <a:pt x="4657246" y="769232"/>
                  <a:pt x="4704166" y="791581"/>
                  <a:pt x="4783306" y="881801"/>
                </a:cubicBezTo>
                <a:cubicBezTo>
                  <a:pt x="4708390" y="898142"/>
                  <a:pt x="4610211" y="937240"/>
                  <a:pt x="4564702" y="955236"/>
                </a:cubicBezTo>
                <a:cubicBezTo>
                  <a:pt x="4573214" y="1040188"/>
                  <a:pt x="4556436" y="1067339"/>
                  <a:pt x="4564702" y="1146283"/>
                </a:cubicBezTo>
                <a:cubicBezTo>
                  <a:pt x="4387946" y="1146464"/>
                  <a:pt x="4358425" y="1133898"/>
                  <a:pt x="4199526" y="1146283"/>
                </a:cubicBezTo>
                <a:cubicBezTo>
                  <a:pt x="4040627" y="1158668"/>
                  <a:pt x="3985500" y="1134629"/>
                  <a:pt x="3803918" y="1146283"/>
                </a:cubicBezTo>
                <a:cubicBezTo>
                  <a:pt x="3551485" y="1151032"/>
                  <a:pt x="3463833" y="1128556"/>
                  <a:pt x="3267566" y="1146283"/>
                </a:cubicBezTo>
                <a:cubicBezTo>
                  <a:pt x="3071299" y="1164010"/>
                  <a:pt x="2815549" y="1133290"/>
                  <a:pt x="2662743" y="1146283"/>
                </a:cubicBezTo>
                <a:lnTo>
                  <a:pt x="2662743" y="1146283"/>
                </a:lnTo>
                <a:cubicBezTo>
                  <a:pt x="2499854" y="1126213"/>
                  <a:pt x="2216011" y="1163246"/>
                  <a:pt x="1997057" y="1146283"/>
                </a:cubicBezTo>
                <a:cubicBezTo>
                  <a:pt x="1778103" y="1129320"/>
                  <a:pt x="1702511" y="1131305"/>
                  <a:pt x="1411254" y="1146283"/>
                </a:cubicBezTo>
                <a:cubicBezTo>
                  <a:pt x="1119997" y="1161261"/>
                  <a:pt x="1064551" y="1119858"/>
                  <a:pt x="772195" y="1146283"/>
                </a:cubicBezTo>
                <a:cubicBezTo>
                  <a:pt x="479839" y="1172708"/>
                  <a:pt x="167104" y="1113924"/>
                  <a:pt x="0" y="1146283"/>
                </a:cubicBezTo>
                <a:cubicBezTo>
                  <a:pt x="-1920" y="1068814"/>
                  <a:pt x="-267" y="1021941"/>
                  <a:pt x="0" y="955236"/>
                </a:cubicBezTo>
                <a:cubicBezTo>
                  <a:pt x="-3524" y="856313"/>
                  <a:pt x="-10811" y="736308"/>
                  <a:pt x="0" y="668665"/>
                </a:cubicBezTo>
                <a:lnTo>
                  <a:pt x="0" y="668665"/>
                </a:lnTo>
                <a:cubicBezTo>
                  <a:pt x="-32546" y="341024"/>
                  <a:pt x="-28060" y="138296"/>
                  <a:pt x="0" y="0"/>
                </a:cubicBezTo>
                <a:close/>
              </a:path>
              <a:path w="4564702" h="1146283" stroke="0" extrusionOk="0">
                <a:moveTo>
                  <a:pt x="0" y="0"/>
                </a:moveTo>
                <a:cubicBezTo>
                  <a:pt x="217456" y="-18186"/>
                  <a:pt x="440552" y="31496"/>
                  <a:pt x="665686" y="0"/>
                </a:cubicBezTo>
                <a:cubicBezTo>
                  <a:pt x="890820" y="-31496"/>
                  <a:pt x="1132084" y="-18169"/>
                  <a:pt x="1251489" y="0"/>
                </a:cubicBezTo>
                <a:cubicBezTo>
                  <a:pt x="1370894" y="18169"/>
                  <a:pt x="1697464" y="-16531"/>
                  <a:pt x="1863920" y="0"/>
                </a:cubicBezTo>
                <a:cubicBezTo>
                  <a:pt x="2030376" y="16531"/>
                  <a:pt x="2376704" y="36721"/>
                  <a:pt x="2662743" y="0"/>
                </a:cubicBezTo>
                <a:lnTo>
                  <a:pt x="2662743" y="0"/>
                </a:lnTo>
                <a:cubicBezTo>
                  <a:pt x="2869391" y="-13063"/>
                  <a:pt x="2976694" y="11466"/>
                  <a:pt x="3210507" y="0"/>
                </a:cubicBezTo>
                <a:cubicBezTo>
                  <a:pt x="3444320" y="-11466"/>
                  <a:pt x="3593469" y="-1653"/>
                  <a:pt x="3803918" y="0"/>
                </a:cubicBezTo>
                <a:cubicBezTo>
                  <a:pt x="3939079" y="1072"/>
                  <a:pt x="4065719" y="-19325"/>
                  <a:pt x="4191918" y="0"/>
                </a:cubicBezTo>
                <a:cubicBezTo>
                  <a:pt x="4318117" y="19325"/>
                  <a:pt x="4430674" y="3777"/>
                  <a:pt x="4564702" y="0"/>
                </a:cubicBezTo>
                <a:cubicBezTo>
                  <a:pt x="4596338" y="187639"/>
                  <a:pt x="4534294" y="364917"/>
                  <a:pt x="4564702" y="668665"/>
                </a:cubicBezTo>
                <a:cubicBezTo>
                  <a:pt x="4654296" y="735181"/>
                  <a:pt x="4719021" y="823995"/>
                  <a:pt x="4783306" y="881801"/>
                </a:cubicBezTo>
                <a:cubicBezTo>
                  <a:pt x="4708373" y="909262"/>
                  <a:pt x="4641221" y="920471"/>
                  <a:pt x="4564702" y="955236"/>
                </a:cubicBezTo>
                <a:cubicBezTo>
                  <a:pt x="4555304" y="1034549"/>
                  <a:pt x="4559964" y="1089863"/>
                  <a:pt x="4564702" y="1146283"/>
                </a:cubicBezTo>
                <a:cubicBezTo>
                  <a:pt x="4379059" y="1148466"/>
                  <a:pt x="4352703" y="1146163"/>
                  <a:pt x="4169094" y="1146283"/>
                </a:cubicBezTo>
                <a:cubicBezTo>
                  <a:pt x="3985485" y="1146403"/>
                  <a:pt x="3931553" y="1157324"/>
                  <a:pt x="3803918" y="1146283"/>
                </a:cubicBezTo>
                <a:cubicBezTo>
                  <a:pt x="3693476" y="1127360"/>
                  <a:pt x="3371302" y="1164934"/>
                  <a:pt x="3256154" y="1146283"/>
                </a:cubicBezTo>
                <a:cubicBezTo>
                  <a:pt x="3141006" y="1127632"/>
                  <a:pt x="2832176" y="1161418"/>
                  <a:pt x="2662743" y="1146283"/>
                </a:cubicBezTo>
                <a:lnTo>
                  <a:pt x="2662743" y="1146283"/>
                </a:lnTo>
                <a:cubicBezTo>
                  <a:pt x="2365065" y="1128461"/>
                  <a:pt x="2208841" y="1116976"/>
                  <a:pt x="2023685" y="1146283"/>
                </a:cubicBezTo>
                <a:cubicBezTo>
                  <a:pt x="1838529" y="1175590"/>
                  <a:pt x="1609951" y="1121263"/>
                  <a:pt x="1384626" y="1146283"/>
                </a:cubicBezTo>
                <a:cubicBezTo>
                  <a:pt x="1159301" y="1171303"/>
                  <a:pt x="865931" y="1127551"/>
                  <a:pt x="718941" y="1146283"/>
                </a:cubicBezTo>
                <a:cubicBezTo>
                  <a:pt x="571952" y="1165015"/>
                  <a:pt x="289909" y="1133223"/>
                  <a:pt x="0" y="1146283"/>
                </a:cubicBezTo>
                <a:cubicBezTo>
                  <a:pt x="-1593" y="1051059"/>
                  <a:pt x="-780" y="1027447"/>
                  <a:pt x="0" y="955236"/>
                </a:cubicBezTo>
                <a:cubicBezTo>
                  <a:pt x="14304" y="895689"/>
                  <a:pt x="3031" y="808004"/>
                  <a:pt x="0" y="668665"/>
                </a:cubicBezTo>
                <a:lnTo>
                  <a:pt x="0" y="668665"/>
                </a:lnTo>
                <a:cubicBezTo>
                  <a:pt x="-29447" y="512496"/>
                  <a:pt x="-29702" y="314235"/>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2908081360">
                  <a:prstGeom prst="wedgeRectCallout">
                    <a:avLst>
                      <a:gd name="adj1" fmla="val 54789"/>
                      <a:gd name="adj2" fmla="val 26927"/>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Mir macht es immer viel Spaß, so wie die Lehrkraft das macht. Da brauch ich mich doch nicht einmischen. </a:t>
            </a:r>
          </a:p>
        </p:txBody>
      </p:sp>
      <p:sp>
        <p:nvSpPr>
          <p:cNvPr id="5" name="Sprechblase: rechteckig 7">
            <a:extLst>
              <a:ext uri="{FF2B5EF4-FFF2-40B4-BE49-F238E27FC236}">
                <a16:creationId xmlns:a16="http://schemas.microsoft.com/office/drawing/2014/main" id="{1564F0B8-9B9A-4593-9D54-FE752701595E}"/>
              </a:ext>
            </a:extLst>
          </p:cNvPr>
          <p:cNvSpPr/>
          <p:nvPr/>
        </p:nvSpPr>
        <p:spPr>
          <a:xfrm>
            <a:off x="5781040" y="1425061"/>
            <a:ext cx="5598379" cy="1291587"/>
          </a:xfrm>
          <a:custGeom>
            <a:avLst/>
            <a:gdLst>
              <a:gd name="connsiteX0" fmla="*/ 0 w 5598379"/>
              <a:gd name="connsiteY0" fmla="*/ 0 h 1291587"/>
              <a:gd name="connsiteX1" fmla="*/ 466532 w 5598379"/>
              <a:gd name="connsiteY1" fmla="*/ 0 h 1291587"/>
              <a:gd name="connsiteX2" fmla="*/ 933063 w 5598379"/>
              <a:gd name="connsiteY2" fmla="*/ 0 h 1291587"/>
              <a:gd name="connsiteX3" fmla="*/ 933063 w 5598379"/>
              <a:gd name="connsiteY3" fmla="*/ 0 h 1291587"/>
              <a:gd name="connsiteX4" fmla="*/ 1604869 w 5598379"/>
              <a:gd name="connsiteY4" fmla="*/ 0 h 1291587"/>
              <a:gd name="connsiteX5" fmla="*/ 2332658 w 5598379"/>
              <a:gd name="connsiteY5" fmla="*/ 0 h 1291587"/>
              <a:gd name="connsiteX6" fmla="*/ 3018459 w 5598379"/>
              <a:gd name="connsiteY6" fmla="*/ 0 h 1291587"/>
              <a:gd name="connsiteX7" fmla="*/ 3638946 w 5598379"/>
              <a:gd name="connsiteY7" fmla="*/ 0 h 1291587"/>
              <a:gd name="connsiteX8" fmla="*/ 4324748 w 5598379"/>
              <a:gd name="connsiteY8" fmla="*/ 0 h 1291587"/>
              <a:gd name="connsiteX9" fmla="*/ 4879920 w 5598379"/>
              <a:gd name="connsiteY9" fmla="*/ 0 h 1291587"/>
              <a:gd name="connsiteX10" fmla="*/ 5598379 w 5598379"/>
              <a:gd name="connsiteY10" fmla="*/ 0 h 1291587"/>
              <a:gd name="connsiteX11" fmla="*/ 5598379 w 5598379"/>
              <a:gd name="connsiteY11" fmla="*/ 384247 h 1291587"/>
              <a:gd name="connsiteX12" fmla="*/ 5598379 w 5598379"/>
              <a:gd name="connsiteY12" fmla="*/ 753426 h 1291587"/>
              <a:gd name="connsiteX13" fmla="*/ 5598379 w 5598379"/>
              <a:gd name="connsiteY13" fmla="*/ 753426 h 1291587"/>
              <a:gd name="connsiteX14" fmla="*/ 5598379 w 5598379"/>
              <a:gd name="connsiteY14" fmla="*/ 1076323 h 1291587"/>
              <a:gd name="connsiteX15" fmla="*/ 5598379 w 5598379"/>
              <a:gd name="connsiteY15" fmla="*/ 1291587 h 1291587"/>
              <a:gd name="connsiteX16" fmla="*/ 5043206 w 5598379"/>
              <a:gd name="connsiteY16" fmla="*/ 1291587 h 1291587"/>
              <a:gd name="connsiteX17" fmla="*/ 4422719 w 5598379"/>
              <a:gd name="connsiteY17" fmla="*/ 1291587 h 1291587"/>
              <a:gd name="connsiteX18" fmla="*/ 3736918 w 5598379"/>
              <a:gd name="connsiteY18" fmla="*/ 1291587 h 1291587"/>
              <a:gd name="connsiteX19" fmla="*/ 3149088 w 5598379"/>
              <a:gd name="connsiteY19" fmla="*/ 1291587 h 1291587"/>
              <a:gd name="connsiteX20" fmla="*/ 2332658 w 5598379"/>
              <a:gd name="connsiteY20" fmla="*/ 1291587 h 1291587"/>
              <a:gd name="connsiteX21" fmla="*/ 1762573 w 5598379"/>
              <a:gd name="connsiteY21" fmla="*/ 1424432 h 1291587"/>
              <a:gd name="connsiteX22" fmla="*/ 1144980 w 5598379"/>
              <a:gd name="connsiteY22" fmla="*/ 1568348 h 1291587"/>
              <a:gd name="connsiteX23" fmla="*/ 933063 w 5598379"/>
              <a:gd name="connsiteY23" fmla="*/ 1291587 h 1291587"/>
              <a:gd name="connsiteX24" fmla="*/ 475862 w 5598379"/>
              <a:gd name="connsiteY24" fmla="*/ 1291587 h 1291587"/>
              <a:gd name="connsiteX25" fmla="*/ 0 w 5598379"/>
              <a:gd name="connsiteY25" fmla="*/ 1291587 h 1291587"/>
              <a:gd name="connsiteX26" fmla="*/ 0 w 5598379"/>
              <a:gd name="connsiteY26" fmla="*/ 1076323 h 1291587"/>
              <a:gd name="connsiteX27" fmla="*/ 0 w 5598379"/>
              <a:gd name="connsiteY27" fmla="*/ 753426 h 1291587"/>
              <a:gd name="connsiteX28" fmla="*/ 0 w 5598379"/>
              <a:gd name="connsiteY28" fmla="*/ 753426 h 1291587"/>
              <a:gd name="connsiteX29" fmla="*/ 0 w 5598379"/>
              <a:gd name="connsiteY29" fmla="*/ 361644 h 1291587"/>
              <a:gd name="connsiteX30" fmla="*/ 0 w 5598379"/>
              <a:gd name="connsiteY30" fmla="*/ 0 h 129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98379" h="1291587" fill="none" extrusionOk="0">
                <a:moveTo>
                  <a:pt x="0" y="0"/>
                </a:moveTo>
                <a:cubicBezTo>
                  <a:pt x="180972" y="20271"/>
                  <a:pt x="335751" y="11482"/>
                  <a:pt x="466532" y="0"/>
                </a:cubicBezTo>
                <a:cubicBezTo>
                  <a:pt x="597313" y="-11482"/>
                  <a:pt x="702801" y="2982"/>
                  <a:pt x="933063" y="0"/>
                </a:cubicBezTo>
                <a:lnTo>
                  <a:pt x="933063" y="0"/>
                </a:lnTo>
                <a:cubicBezTo>
                  <a:pt x="1087967" y="1253"/>
                  <a:pt x="1316412" y="-16578"/>
                  <a:pt x="1604869" y="0"/>
                </a:cubicBezTo>
                <a:cubicBezTo>
                  <a:pt x="1893326" y="16578"/>
                  <a:pt x="2132150" y="20560"/>
                  <a:pt x="2332658" y="0"/>
                </a:cubicBezTo>
                <a:cubicBezTo>
                  <a:pt x="2589887" y="-24641"/>
                  <a:pt x="2834360" y="-13344"/>
                  <a:pt x="3018459" y="0"/>
                </a:cubicBezTo>
                <a:cubicBezTo>
                  <a:pt x="3202558" y="13344"/>
                  <a:pt x="3503538" y="-18773"/>
                  <a:pt x="3638946" y="0"/>
                </a:cubicBezTo>
                <a:cubicBezTo>
                  <a:pt x="3774354" y="18773"/>
                  <a:pt x="4170114" y="-152"/>
                  <a:pt x="4324748" y="0"/>
                </a:cubicBezTo>
                <a:cubicBezTo>
                  <a:pt x="4479382" y="152"/>
                  <a:pt x="4628693" y="-12821"/>
                  <a:pt x="4879920" y="0"/>
                </a:cubicBezTo>
                <a:cubicBezTo>
                  <a:pt x="5131147" y="12821"/>
                  <a:pt x="5336540" y="19498"/>
                  <a:pt x="5598379" y="0"/>
                </a:cubicBezTo>
                <a:cubicBezTo>
                  <a:pt x="5605623" y="103133"/>
                  <a:pt x="5612932" y="258338"/>
                  <a:pt x="5598379" y="384247"/>
                </a:cubicBezTo>
                <a:cubicBezTo>
                  <a:pt x="5583826" y="510156"/>
                  <a:pt x="5615849" y="589291"/>
                  <a:pt x="5598379" y="753426"/>
                </a:cubicBezTo>
                <a:lnTo>
                  <a:pt x="5598379" y="753426"/>
                </a:lnTo>
                <a:cubicBezTo>
                  <a:pt x="5592162" y="862296"/>
                  <a:pt x="5599872" y="982519"/>
                  <a:pt x="5598379" y="1076323"/>
                </a:cubicBezTo>
                <a:cubicBezTo>
                  <a:pt x="5594677" y="1148534"/>
                  <a:pt x="5605662" y="1226264"/>
                  <a:pt x="5598379" y="1291587"/>
                </a:cubicBezTo>
                <a:cubicBezTo>
                  <a:pt x="5466634" y="1267374"/>
                  <a:pt x="5201056" y="1267369"/>
                  <a:pt x="5043206" y="1291587"/>
                </a:cubicBezTo>
                <a:cubicBezTo>
                  <a:pt x="4885356" y="1315805"/>
                  <a:pt x="4596627" y="1280050"/>
                  <a:pt x="4422719" y="1291587"/>
                </a:cubicBezTo>
                <a:cubicBezTo>
                  <a:pt x="4248811" y="1303124"/>
                  <a:pt x="4052768" y="1261916"/>
                  <a:pt x="3736918" y="1291587"/>
                </a:cubicBezTo>
                <a:cubicBezTo>
                  <a:pt x="3421068" y="1321258"/>
                  <a:pt x="3440629" y="1282774"/>
                  <a:pt x="3149088" y="1291587"/>
                </a:cubicBezTo>
                <a:cubicBezTo>
                  <a:pt x="2857547" y="1300401"/>
                  <a:pt x="2502345" y="1290098"/>
                  <a:pt x="2332658" y="1291587"/>
                </a:cubicBezTo>
                <a:cubicBezTo>
                  <a:pt x="2209118" y="1328490"/>
                  <a:pt x="1918037" y="1404425"/>
                  <a:pt x="1762573" y="1424432"/>
                </a:cubicBezTo>
                <a:cubicBezTo>
                  <a:pt x="1607109" y="1444439"/>
                  <a:pt x="1388026" y="1543402"/>
                  <a:pt x="1144980" y="1568348"/>
                </a:cubicBezTo>
                <a:cubicBezTo>
                  <a:pt x="1037667" y="1448053"/>
                  <a:pt x="992499" y="1376662"/>
                  <a:pt x="933063" y="1291587"/>
                </a:cubicBezTo>
                <a:cubicBezTo>
                  <a:pt x="718559" y="1314163"/>
                  <a:pt x="599840" y="1277774"/>
                  <a:pt x="475862" y="1291587"/>
                </a:cubicBezTo>
                <a:cubicBezTo>
                  <a:pt x="351884" y="1305400"/>
                  <a:pt x="219157" y="1275786"/>
                  <a:pt x="0" y="1291587"/>
                </a:cubicBezTo>
                <a:cubicBezTo>
                  <a:pt x="10212" y="1221301"/>
                  <a:pt x="-5159" y="1177239"/>
                  <a:pt x="0" y="1076323"/>
                </a:cubicBezTo>
                <a:cubicBezTo>
                  <a:pt x="9834" y="963965"/>
                  <a:pt x="-11582" y="851049"/>
                  <a:pt x="0" y="753426"/>
                </a:cubicBezTo>
                <a:lnTo>
                  <a:pt x="0" y="753426"/>
                </a:lnTo>
                <a:cubicBezTo>
                  <a:pt x="1860" y="633015"/>
                  <a:pt x="15252" y="548226"/>
                  <a:pt x="0" y="361644"/>
                </a:cubicBezTo>
                <a:cubicBezTo>
                  <a:pt x="-15252" y="175062"/>
                  <a:pt x="948" y="156417"/>
                  <a:pt x="0" y="0"/>
                </a:cubicBezTo>
                <a:close/>
              </a:path>
              <a:path w="5598379" h="1291587" stroke="0" extrusionOk="0">
                <a:moveTo>
                  <a:pt x="0" y="0"/>
                </a:moveTo>
                <a:cubicBezTo>
                  <a:pt x="170514" y="2450"/>
                  <a:pt x="348489" y="3695"/>
                  <a:pt x="447870" y="0"/>
                </a:cubicBezTo>
                <a:cubicBezTo>
                  <a:pt x="547251" y="-3695"/>
                  <a:pt x="827702" y="21373"/>
                  <a:pt x="933063" y="0"/>
                </a:cubicBezTo>
                <a:lnTo>
                  <a:pt x="933063" y="0"/>
                </a:lnTo>
                <a:cubicBezTo>
                  <a:pt x="1194133" y="-13600"/>
                  <a:pt x="1416691" y="25975"/>
                  <a:pt x="1604869" y="0"/>
                </a:cubicBezTo>
                <a:cubicBezTo>
                  <a:pt x="1793047" y="-25975"/>
                  <a:pt x="2100825" y="10482"/>
                  <a:pt x="2332658" y="0"/>
                </a:cubicBezTo>
                <a:cubicBezTo>
                  <a:pt x="2446598" y="25680"/>
                  <a:pt x="2723421" y="23612"/>
                  <a:pt x="2887831" y="0"/>
                </a:cubicBezTo>
                <a:cubicBezTo>
                  <a:pt x="3052241" y="-23612"/>
                  <a:pt x="3236969" y="-11634"/>
                  <a:pt x="3540975" y="0"/>
                </a:cubicBezTo>
                <a:cubicBezTo>
                  <a:pt x="3844981" y="11634"/>
                  <a:pt x="3908969" y="-23324"/>
                  <a:pt x="4096147" y="0"/>
                </a:cubicBezTo>
                <a:cubicBezTo>
                  <a:pt x="4283325" y="23324"/>
                  <a:pt x="4598567" y="-8473"/>
                  <a:pt x="4814606" y="0"/>
                </a:cubicBezTo>
                <a:cubicBezTo>
                  <a:pt x="5030645" y="8473"/>
                  <a:pt x="5221181" y="-18549"/>
                  <a:pt x="5598379" y="0"/>
                </a:cubicBezTo>
                <a:cubicBezTo>
                  <a:pt x="5613459" y="110899"/>
                  <a:pt x="5602222" y="256558"/>
                  <a:pt x="5598379" y="369179"/>
                </a:cubicBezTo>
                <a:cubicBezTo>
                  <a:pt x="5594536" y="481800"/>
                  <a:pt x="5608988" y="565987"/>
                  <a:pt x="5598379" y="753426"/>
                </a:cubicBezTo>
                <a:lnTo>
                  <a:pt x="5598379" y="753426"/>
                </a:lnTo>
                <a:cubicBezTo>
                  <a:pt x="5591273" y="830683"/>
                  <a:pt x="5590885" y="958085"/>
                  <a:pt x="5598379" y="1076323"/>
                </a:cubicBezTo>
                <a:cubicBezTo>
                  <a:pt x="5600667" y="1155297"/>
                  <a:pt x="5606301" y="1190373"/>
                  <a:pt x="5598379" y="1291587"/>
                </a:cubicBezTo>
                <a:cubicBezTo>
                  <a:pt x="5416480" y="1292980"/>
                  <a:pt x="5212328" y="1282809"/>
                  <a:pt x="4977892" y="1291587"/>
                </a:cubicBezTo>
                <a:cubicBezTo>
                  <a:pt x="4743456" y="1300365"/>
                  <a:pt x="4417978" y="1293127"/>
                  <a:pt x="4259433" y="1291587"/>
                </a:cubicBezTo>
                <a:cubicBezTo>
                  <a:pt x="4100888" y="1290047"/>
                  <a:pt x="3803586" y="1299135"/>
                  <a:pt x="3671604" y="1291587"/>
                </a:cubicBezTo>
                <a:cubicBezTo>
                  <a:pt x="3539622" y="1284039"/>
                  <a:pt x="3261370" y="1284023"/>
                  <a:pt x="2953145" y="1291587"/>
                </a:cubicBezTo>
                <a:cubicBezTo>
                  <a:pt x="2644920" y="1299151"/>
                  <a:pt x="2460775" y="1268884"/>
                  <a:pt x="2332658" y="1291587"/>
                </a:cubicBezTo>
                <a:cubicBezTo>
                  <a:pt x="2157041" y="1345656"/>
                  <a:pt x="1946036" y="1393752"/>
                  <a:pt x="1715065" y="1435503"/>
                </a:cubicBezTo>
                <a:cubicBezTo>
                  <a:pt x="1484094" y="1477253"/>
                  <a:pt x="1331061" y="1498025"/>
                  <a:pt x="1144980" y="1568348"/>
                </a:cubicBezTo>
                <a:cubicBezTo>
                  <a:pt x="1046542" y="1444660"/>
                  <a:pt x="1003432" y="1396273"/>
                  <a:pt x="933063" y="1291587"/>
                </a:cubicBezTo>
                <a:cubicBezTo>
                  <a:pt x="735315" y="1283094"/>
                  <a:pt x="656128" y="1271241"/>
                  <a:pt x="485193" y="1291587"/>
                </a:cubicBezTo>
                <a:cubicBezTo>
                  <a:pt x="314258" y="1311934"/>
                  <a:pt x="206141" y="1305219"/>
                  <a:pt x="0" y="1291587"/>
                </a:cubicBezTo>
                <a:cubicBezTo>
                  <a:pt x="193" y="1208264"/>
                  <a:pt x="-10532" y="1120649"/>
                  <a:pt x="0" y="1076323"/>
                </a:cubicBezTo>
                <a:cubicBezTo>
                  <a:pt x="-1656" y="960989"/>
                  <a:pt x="5986" y="832144"/>
                  <a:pt x="0" y="753426"/>
                </a:cubicBezTo>
                <a:lnTo>
                  <a:pt x="0" y="753426"/>
                </a:lnTo>
                <a:cubicBezTo>
                  <a:pt x="-5843" y="576876"/>
                  <a:pt x="10837" y="472674"/>
                  <a:pt x="0" y="376713"/>
                </a:cubicBezTo>
                <a:cubicBezTo>
                  <a:pt x="-10837" y="280752"/>
                  <a:pt x="5261" y="109872"/>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3238657618">
                  <a:prstGeom prst="wedgeRectCallout">
                    <a:avLst>
                      <a:gd name="adj1" fmla="val -29548"/>
                      <a:gd name="adj2" fmla="val 71428"/>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Ich wollte Kickboxen, aber der Vorschlag wurde nicht mit aufgenommen, weil es zu gefährlich ist! Deshalb stimme ich jetzt gar nicht mehr ab, auch wenn ich Handball toll finden würde!</a:t>
            </a:r>
          </a:p>
        </p:txBody>
      </p:sp>
      <p:sp>
        <p:nvSpPr>
          <p:cNvPr id="6" name="Sprechblase: rechteckig 8">
            <a:extLst>
              <a:ext uri="{FF2B5EF4-FFF2-40B4-BE49-F238E27FC236}">
                <a16:creationId xmlns:a16="http://schemas.microsoft.com/office/drawing/2014/main" id="{E71EA3BF-BDAA-402D-BF9F-4E8677F80322}"/>
              </a:ext>
            </a:extLst>
          </p:cNvPr>
          <p:cNvSpPr/>
          <p:nvPr/>
        </p:nvSpPr>
        <p:spPr>
          <a:xfrm>
            <a:off x="871750" y="2840227"/>
            <a:ext cx="4163380" cy="1620959"/>
          </a:xfrm>
          <a:custGeom>
            <a:avLst/>
            <a:gdLst>
              <a:gd name="connsiteX0" fmla="*/ 0 w 4163380"/>
              <a:gd name="connsiteY0" fmla="*/ 0 h 1620959"/>
              <a:gd name="connsiteX1" fmla="*/ 607160 w 4163380"/>
              <a:gd name="connsiteY1" fmla="*/ 0 h 1620959"/>
              <a:gd name="connsiteX2" fmla="*/ 1262892 w 4163380"/>
              <a:gd name="connsiteY2" fmla="*/ 0 h 1620959"/>
              <a:gd name="connsiteX3" fmla="*/ 1845765 w 4163380"/>
              <a:gd name="connsiteY3" fmla="*/ 0 h 1620959"/>
              <a:gd name="connsiteX4" fmla="*/ 2428638 w 4163380"/>
              <a:gd name="connsiteY4" fmla="*/ 0 h 1620959"/>
              <a:gd name="connsiteX5" fmla="*/ 2428638 w 4163380"/>
              <a:gd name="connsiteY5" fmla="*/ 0 h 1620959"/>
              <a:gd name="connsiteX6" fmla="*/ 2959469 w 4163380"/>
              <a:gd name="connsiteY6" fmla="*/ 0 h 1620959"/>
              <a:gd name="connsiteX7" fmla="*/ 3469483 w 4163380"/>
              <a:gd name="connsiteY7" fmla="*/ 0 h 1620959"/>
              <a:gd name="connsiteX8" fmla="*/ 4163380 w 4163380"/>
              <a:gd name="connsiteY8" fmla="*/ 0 h 1620959"/>
              <a:gd name="connsiteX9" fmla="*/ 4163380 w 4163380"/>
              <a:gd name="connsiteY9" fmla="*/ 270160 h 1620959"/>
              <a:gd name="connsiteX10" fmla="*/ 4481046 w 4163380"/>
              <a:gd name="connsiteY10" fmla="*/ 367050 h 1620959"/>
              <a:gd name="connsiteX11" fmla="*/ 4163380 w 4163380"/>
              <a:gd name="connsiteY11" fmla="*/ 675400 h 1620959"/>
              <a:gd name="connsiteX12" fmla="*/ 4163380 w 4163380"/>
              <a:gd name="connsiteY12" fmla="*/ 1148180 h 1620959"/>
              <a:gd name="connsiteX13" fmla="*/ 4163380 w 4163380"/>
              <a:gd name="connsiteY13" fmla="*/ 1620959 h 1620959"/>
              <a:gd name="connsiteX14" fmla="*/ 3469483 w 4163380"/>
              <a:gd name="connsiteY14" fmla="*/ 1620959 h 1620959"/>
              <a:gd name="connsiteX15" fmla="*/ 2928244 w 4163380"/>
              <a:gd name="connsiteY15" fmla="*/ 1620959 h 1620959"/>
              <a:gd name="connsiteX16" fmla="*/ 2428638 w 4163380"/>
              <a:gd name="connsiteY16" fmla="*/ 1620959 h 1620959"/>
              <a:gd name="connsiteX17" fmla="*/ 2428638 w 4163380"/>
              <a:gd name="connsiteY17" fmla="*/ 1620959 h 1620959"/>
              <a:gd name="connsiteX18" fmla="*/ 1821479 w 4163380"/>
              <a:gd name="connsiteY18" fmla="*/ 1620959 h 1620959"/>
              <a:gd name="connsiteX19" fmla="*/ 1262892 w 4163380"/>
              <a:gd name="connsiteY19" fmla="*/ 1620959 h 1620959"/>
              <a:gd name="connsiteX20" fmla="*/ 704305 w 4163380"/>
              <a:gd name="connsiteY20" fmla="*/ 1620959 h 1620959"/>
              <a:gd name="connsiteX21" fmla="*/ 0 w 4163380"/>
              <a:gd name="connsiteY21" fmla="*/ 1620959 h 1620959"/>
              <a:gd name="connsiteX22" fmla="*/ 0 w 4163380"/>
              <a:gd name="connsiteY22" fmla="*/ 1138724 h 1620959"/>
              <a:gd name="connsiteX23" fmla="*/ 0 w 4163380"/>
              <a:gd name="connsiteY23" fmla="*/ 675400 h 1620959"/>
              <a:gd name="connsiteX24" fmla="*/ 0 w 4163380"/>
              <a:gd name="connsiteY24" fmla="*/ 270160 h 1620959"/>
              <a:gd name="connsiteX25" fmla="*/ 0 w 4163380"/>
              <a:gd name="connsiteY25" fmla="*/ 270160 h 1620959"/>
              <a:gd name="connsiteX26" fmla="*/ 0 w 4163380"/>
              <a:gd name="connsiteY26" fmla="*/ 0 h 16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63380" h="1620959" fill="none" extrusionOk="0">
                <a:moveTo>
                  <a:pt x="0" y="0"/>
                </a:moveTo>
                <a:cubicBezTo>
                  <a:pt x="230205" y="-19969"/>
                  <a:pt x="472107" y="-2733"/>
                  <a:pt x="607160" y="0"/>
                </a:cubicBezTo>
                <a:cubicBezTo>
                  <a:pt x="742213" y="2733"/>
                  <a:pt x="1000851" y="21565"/>
                  <a:pt x="1262892" y="0"/>
                </a:cubicBezTo>
                <a:cubicBezTo>
                  <a:pt x="1524933" y="-21565"/>
                  <a:pt x="1624264" y="18547"/>
                  <a:pt x="1845765" y="0"/>
                </a:cubicBezTo>
                <a:cubicBezTo>
                  <a:pt x="2067266" y="-18547"/>
                  <a:pt x="2170270" y="-24805"/>
                  <a:pt x="2428638" y="0"/>
                </a:cubicBezTo>
                <a:lnTo>
                  <a:pt x="2428638" y="0"/>
                </a:lnTo>
                <a:cubicBezTo>
                  <a:pt x="2539627" y="-12418"/>
                  <a:pt x="2696692" y="25062"/>
                  <a:pt x="2959469" y="0"/>
                </a:cubicBezTo>
                <a:cubicBezTo>
                  <a:pt x="3222246" y="-25062"/>
                  <a:pt x="3232894" y="8106"/>
                  <a:pt x="3469483" y="0"/>
                </a:cubicBezTo>
                <a:cubicBezTo>
                  <a:pt x="3783312" y="22695"/>
                  <a:pt x="3819818" y="-29802"/>
                  <a:pt x="4163380" y="0"/>
                </a:cubicBezTo>
                <a:cubicBezTo>
                  <a:pt x="4164387" y="97564"/>
                  <a:pt x="4158143" y="142294"/>
                  <a:pt x="4163380" y="270160"/>
                </a:cubicBezTo>
                <a:cubicBezTo>
                  <a:pt x="4309940" y="308091"/>
                  <a:pt x="4364508" y="342690"/>
                  <a:pt x="4481046" y="367050"/>
                </a:cubicBezTo>
                <a:cubicBezTo>
                  <a:pt x="4385356" y="459237"/>
                  <a:pt x="4260796" y="606562"/>
                  <a:pt x="4163380" y="675400"/>
                </a:cubicBezTo>
                <a:cubicBezTo>
                  <a:pt x="4183373" y="807791"/>
                  <a:pt x="4148678" y="1039611"/>
                  <a:pt x="4163380" y="1148180"/>
                </a:cubicBezTo>
                <a:cubicBezTo>
                  <a:pt x="4178082" y="1256749"/>
                  <a:pt x="4179169" y="1490139"/>
                  <a:pt x="4163380" y="1620959"/>
                </a:cubicBezTo>
                <a:cubicBezTo>
                  <a:pt x="3902479" y="1633423"/>
                  <a:pt x="3627827" y="1631136"/>
                  <a:pt x="3469483" y="1620959"/>
                </a:cubicBezTo>
                <a:cubicBezTo>
                  <a:pt x="3341970" y="1645919"/>
                  <a:pt x="3110055" y="1598559"/>
                  <a:pt x="2928244" y="1620959"/>
                </a:cubicBezTo>
                <a:cubicBezTo>
                  <a:pt x="2746433" y="1643359"/>
                  <a:pt x="2572395" y="1619095"/>
                  <a:pt x="2428638" y="1620959"/>
                </a:cubicBezTo>
                <a:lnTo>
                  <a:pt x="2428638" y="1620959"/>
                </a:lnTo>
                <a:cubicBezTo>
                  <a:pt x="2244721" y="1645066"/>
                  <a:pt x="2120499" y="1593516"/>
                  <a:pt x="1821479" y="1620959"/>
                </a:cubicBezTo>
                <a:cubicBezTo>
                  <a:pt x="1522459" y="1648402"/>
                  <a:pt x="1461449" y="1613571"/>
                  <a:pt x="1262892" y="1620959"/>
                </a:cubicBezTo>
                <a:cubicBezTo>
                  <a:pt x="1064335" y="1628347"/>
                  <a:pt x="857409" y="1613207"/>
                  <a:pt x="704305" y="1620959"/>
                </a:cubicBezTo>
                <a:cubicBezTo>
                  <a:pt x="551201" y="1628711"/>
                  <a:pt x="183664" y="1631478"/>
                  <a:pt x="0" y="1620959"/>
                </a:cubicBezTo>
                <a:cubicBezTo>
                  <a:pt x="-5255" y="1400316"/>
                  <a:pt x="4967" y="1379740"/>
                  <a:pt x="0" y="1138724"/>
                </a:cubicBezTo>
                <a:cubicBezTo>
                  <a:pt x="-4967" y="897708"/>
                  <a:pt x="-1107" y="807430"/>
                  <a:pt x="0" y="675400"/>
                </a:cubicBezTo>
                <a:cubicBezTo>
                  <a:pt x="12561" y="513864"/>
                  <a:pt x="3474" y="448830"/>
                  <a:pt x="0" y="270160"/>
                </a:cubicBezTo>
                <a:lnTo>
                  <a:pt x="0" y="270160"/>
                </a:lnTo>
                <a:cubicBezTo>
                  <a:pt x="6749" y="210955"/>
                  <a:pt x="3412" y="86736"/>
                  <a:pt x="0" y="0"/>
                </a:cubicBezTo>
                <a:close/>
              </a:path>
              <a:path w="4163380" h="1620959" stroke="0" extrusionOk="0">
                <a:moveTo>
                  <a:pt x="0" y="0"/>
                </a:moveTo>
                <a:cubicBezTo>
                  <a:pt x="179890" y="-619"/>
                  <a:pt x="340151" y="21745"/>
                  <a:pt x="582873" y="0"/>
                </a:cubicBezTo>
                <a:cubicBezTo>
                  <a:pt x="825595" y="-21745"/>
                  <a:pt x="996792" y="4180"/>
                  <a:pt x="1214319" y="0"/>
                </a:cubicBezTo>
                <a:cubicBezTo>
                  <a:pt x="1431846" y="-4180"/>
                  <a:pt x="1568118" y="15780"/>
                  <a:pt x="1845765" y="0"/>
                </a:cubicBezTo>
                <a:cubicBezTo>
                  <a:pt x="2123412" y="-15780"/>
                  <a:pt x="2180741" y="-60"/>
                  <a:pt x="2428638" y="0"/>
                </a:cubicBezTo>
                <a:lnTo>
                  <a:pt x="2428638" y="0"/>
                </a:lnTo>
                <a:cubicBezTo>
                  <a:pt x="2545959" y="9650"/>
                  <a:pt x="2724717" y="-4421"/>
                  <a:pt x="2928244" y="0"/>
                </a:cubicBezTo>
                <a:cubicBezTo>
                  <a:pt x="3131771" y="4421"/>
                  <a:pt x="3270045" y="-16577"/>
                  <a:pt x="3469483" y="0"/>
                </a:cubicBezTo>
                <a:cubicBezTo>
                  <a:pt x="3759600" y="-3754"/>
                  <a:pt x="3843001" y="6053"/>
                  <a:pt x="4163380" y="0"/>
                </a:cubicBezTo>
                <a:cubicBezTo>
                  <a:pt x="4161490" y="92712"/>
                  <a:pt x="4165724" y="202283"/>
                  <a:pt x="4163380" y="270160"/>
                </a:cubicBezTo>
                <a:cubicBezTo>
                  <a:pt x="4320531" y="321414"/>
                  <a:pt x="4367867" y="343015"/>
                  <a:pt x="4481046" y="367050"/>
                </a:cubicBezTo>
                <a:cubicBezTo>
                  <a:pt x="4368926" y="445065"/>
                  <a:pt x="4296380" y="537865"/>
                  <a:pt x="4163380" y="675400"/>
                </a:cubicBezTo>
                <a:cubicBezTo>
                  <a:pt x="4150935" y="898637"/>
                  <a:pt x="4145425" y="997937"/>
                  <a:pt x="4163380" y="1138724"/>
                </a:cubicBezTo>
                <a:cubicBezTo>
                  <a:pt x="4181335" y="1279511"/>
                  <a:pt x="4166315" y="1520036"/>
                  <a:pt x="4163380" y="1620959"/>
                </a:cubicBezTo>
                <a:cubicBezTo>
                  <a:pt x="3858315" y="1651194"/>
                  <a:pt x="3793927" y="1608876"/>
                  <a:pt x="3469483" y="1620959"/>
                </a:cubicBezTo>
                <a:cubicBezTo>
                  <a:pt x="3254713" y="1618157"/>
                  <a:pt x="3058028" y="1603359"/>
                  <a:pt x="2928244" y="1620959"/>
                </a:cubicBezTo>
                <a:cubicBezTo>
                  <a:pt x="2798460" y="1638559"/>
                  <a:pt x="2536531" y="1606655"/>
                  <a:pt x="2428638" y="1620959"/>
                </a:cubicBezTo>
                <a:lnTo>
                  <a:pt x="2428638" y="1620959"/>
                </a:lnTo>
                <a:cubicBezTo>
                  <a:pt x="2177539" y="1635374"/>
                  <a:pt x="1976488" y="1643279"/>
                  <a:pt x="1845765" y="1620959"/>
                </a:cubicBezTo>
                <a:cubicBezTo>
                  <a:pt x="1715042" y="1598639"/>
                  <a:pt x="1407202" y="1622082"/>
                  <a:pt x="1262892" y="1620959"/>
                </a:cubicBezTo>
                <a:cubicBezTo>
                  <a:pt x="1118582" y="1619836"/>
                  <a:pt x="786139" y="1597600"/>
                  <a:pt x="631446" y="1620959"/>
                </a:cubicBezTo>
                <a:cubicBezTo>
                  <a:pt x="476753" y="1644318"/>
                  <a:pt x="182672" y="1615418"/>
                  <a:pt x="0" y="1620959"/>
                </a:cubicBezTo>
                <a:cubicBezTo>
                  <a:pt x="-5596" y="1476173"/>
                  <a:pt x="-6641" y="1365162"/>
                  <a:pt x="0" y="1138724"/>
                </a:cubicBezTo>
                <a:cubicBezTo>
                  <a:pt x="6641" y="912287"/>
                  <a:pt x="7361" y="815297"/>
                  <a:pt x="0" y="675400"/>
                </a:cubicBezTo>
                <a:cubicBezTo>
                  <a:pt x="-17501" y="538988"/>
                  <a:pt x="19741" y="397892"/>
                  <a:pt x="0" y="270160"/>
                </a:cubicBezTo>
                <a:lnTo>
                  <a:pt x="0" y="270160"/>
                </a:lnTo>
                <a:cubicBezTo>
                  <a:pt x="843" y="215705"/>
                  <a:pt x="-3173" y="126290"/>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3266657692">
                  <a:prstGeom prst="wedgeRectCallout">
                    <a:avLst>
                      <a:gd name="adj1" fmla="val 57630"/>
                      <a:gd name="adj2" fmla="val -27356"/>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Ich habe sowieso keine Lust auf Sport! </a:t>
            </a:r>
          </a:p>
          <a:p>
            <a:r>
              <a:rPr lang="de-DE" sz="2400" b="1" dirty="0">
                <a:solidFill>
                  <a:schemeClr val="tx1"/>
                </a:solidFill>
                <a:latin typeface="The Hand Extrablack" panose="03070A02030502020204" pitchFamily="66" charset="0"/>
              </a:rPr>
              <a:t>Interessiert mich auch nicht, was da gemacht wird. Obwohl ich weiß, dass ganz viele auf keinen Fall Fußball mögen.</a:t>
            </a:r>
          </a:p>
        </p:txBody>
      </p:sp>
      <p:sp>
        <p:nvSpPr>
          <p:cNvPr id="7" name="Sprechblase: rechteckig 9">
            <a:extLst>
              <a:ext uri="{FF2B5EF4-FFF2-40B4-BE49-F238E27FC236}">
                <a16:creationId xmlns:a16="http://schemas.microsoft.com/office/drawing/2014/main" id="{9391BEE9-E0CE-4B8C-A67E-BE6096AEDEBF}"/>
              </a:ext>
            </a:extLst>
          </p:cNvPr>
          <p:cNvSpPr/>
          <p:nvPr/>
        </p:nvSpPr>
        <p:spPr>
          <a:xfrm>
            <a:off x="7239905" y="3017755"/>
            <a:ext cx="4478956" cy="898984"/>
          </a:xfrm>
          <a:custGeom>
            <a:avLst/>
            <a:gdLst>
              <a:gd name="connsiteX0" fmla="*/ 0 w 4478956"/>
              <a:gd name="connsiteY0" fmla="*/ 0 h 898984"/>
              <a:gd name="connsiteX1" fmla="*/ 380711 w 4478956"/>
              <a:gd name="connsiteY1" fmla="*/ 0 h 898984"/>
              <a:gd name="connsiteX2" fmla="*/ 746493 w 4478956"/>
              <a:gd name="connsiteY2" fmla="*/ 0 h 898984"/>
              <a:gd name="connsiteX3" fmla="*/ 746493 w 4478956"/>
              <a:gd name="connsiteY3" fmla="*/ 0 h 898984"/>
              <a:gd name="connsiteX4" fmla="*/ 1283968 w 4478956"/>
              <a:gd name="connsiteY4" fmla="*/ 0 h 898984"/>
              <a:gd name="connsiteX5" fmla="*/ 1866232 w 4478956"/>
              <a:gd name="connsiteY5" fmla="*/ 0 h 898984"/>
              <a:gd name="connsiteX6" fmla="*/ 2545540 w 4478956"/>
              <a:gd name="connsiteY6" fmla="*/ 0 h 898984"/>
              <a:gd name="connsiteX7" fmla="*/ 3146467 w 4478956"/>
              <a:gd name="connsiteY7" fmla="*/ 0 h 898984"/>
              <a:gd name="connsiteX8" fmla="*/ 3851902 w 4478956"/>
              <a:gd name="connsiteY8" fmla="*/ 0 h 898984"/>
              <a:gd name="connsiteX9" fmla="*/ 4478956 w 4478956"/>
              <a:gd name="connsiteY9" fmla="*/ 0 h 898984"/>
              <a:gd name="connsiteX10" fmla="*/ 4478956 w 4478956"/>
              <a:gd name="connsiteY10" fmla="*/ 149831 h 898984"/>
              <a:gd name="connsiteX11" fmla="*/ 4478956 w 4478956"/>
              <a:gd name="connsiteY11" fmla="*/ 149831 h 898984"/>
              <a:gd name="connsiteX12" fmla="*/ 4478956 w 4478956"/>
              <a:gd name="connsiteY12" fmla="*/ 374577 h 898984"/>
              <a:gd name="connsiteX13" fmla="*/ 4478956 w 4478956"/>
              <a:gd name="connsiteY13" fmla="*/ 898984 h 898984"/>
              <a:gd name="connsiteX14" fmla="*/ 3851902 w 4478956"/>
              <a:gd name="connsiteY14" fmla="*/ 898984 h 898984"/>
              <a:gd name="connsiteX15" fmla="*/ 3277103 w 4478956"/>
              <a:gd name="connsiteY15" fmla="*/ 898984 h 898984"/>
              <a:gd name="connsiteX16" fmla="*/ 2650049 w 4478956"/>
              <a:gd name="connsiteY16" fmla="*/ 898984 h 898984"/>
              <a:gd name="connsiteX17" fmla="*/ 1866232 w 4478956"/>
              <a:gd name="connsiteY17" fmla="*/ 898984 h 898984"/>
              <a:gd name="connsiteX18" fmla="*/ 1328757 w 4478956"/>
              <a:gd name="connsiteY18" fmla="*/ 898984 h 898984"/>
              <a:gd name="connsiteX19" fmla="*/ 746493 w 4478956"/>
              <a:gd name="connsiteY19" fmla="*/ 898984 h 898984"/>
              <a:gd name="connsiteX20" fmla="*/ 746493 w 4478956"/>
              <a:gd name="connsiteY20" fmla="*/ 898984 h 898984"/>
              <a:gd name="connsiteX21" fmla="*/ 395641 w 4478956"/>
              <a:gd name="connsiteY21" fmla="*/ 898984 h 898984"/>
              <a:gd name="connsiteX22" fmla="*/ 0 w 4478956"/>
              <a:gd name="connsiteY22" fmla="*/ 898984 h 898984"/>
              <a:gd name="connsiteX23" fmla="*/ 0 w 4478956"/>
              <a:gd name="connsiteY23" fmla="*/ 374577 h 898984"/>
              <a:gd name="connsiteX24" fmla="*/ -274784 w 4478956"/>
              <a:gd name="connsiteY24" fmla="*/ 99895 h 898984"/>
              <a:gd name="connsiteX25" fmla="*/ 0 w 4478956"/>
              <a:gd name="connsiteY25" fmla="*/ 149831 h 898984"/>
              <a:gd name="connsiteX26" fmla="*/ 0 w 4478956"/>
              <a:gd name="connsiteY26" fmla="*/ 0 h 89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78956" h="898984" fill="none" extrusionOk="0">
                <a:moveTo>
                  <a:pt x="0" y="0"/>
                </a:moveTo>
                <a:cubicBezTo>
                  <a:pt x="174876" y="16497"/>
                  <a:pt x="302222" y="3255"/>
                  <a:pt x="380711" y="0"/>
                </a:cubicBezTo>
                <a:cubicBezTo>
                  <a:pt x="459200" y="-3255"/>
                  <a:pt x="646913" y="-13161"/>
                  <a:pt x="746493" y="0"/>
                </a:cubicBezTo>
                <a:lnTo>
                  <a:pt x="746493" y="0"/>
                </a:lnTo>
                <a:cubicBezTo>
                  <a:pt x="987247" y="-10063"/>
                  <a:pt x="1038977" y="7420"/>
                  <a:pt x="1283968" y="0"/>
                </a:cubicBezTo>
                <a:cubicBezTo>
                  <a:pt x="1528959" y="-7420"/>
                  <a:pt x="1582605" y="-343"/>
                  <a:pt x="1866232" y="0"/>
                </a:cubicBezTo>
                <a:cubicBezTo>
                  <a:pt x="2098821" y="4215"/>
                  <a:pt x="2355341" y="-15919"/>
                  <a:pt x="2545540" y="0"/>
                </a:cubicBezTo>
                <a:cubicBezTo>
                  <a:pt x="2735739" y="15919"/>
                  <a:pt x="2933018" y="-19401"/>
                  <a:pt x="3146467" y="0"/>
                </a:cubicBezTo>
                <a:cubicBezTo>
                  <a:pt x="3359916" y="19401"/>
                  <a:pt x="3566335" y="-677"/>
                  <a:pt x="3851902" y="0"/>
                </a:cubicBezTo>
                <a:cubicBezTo>
                  <a:pt x="4137470" y="677"/>
                  <a:pt x="4283369" y="-3421"/>
                  <a:pt x="4478956" y="0"/>
                </a:cubicBezTo>
                <a:cubicBezTo>
                  <a:pt x="4475537" y="64679"/>
                  <a:pt x="4477234" y="118974"/>
                  <a:pt x="4478956" y="149831"/>
                </a:cubicBezTo>
                <a:lnTo>
                  <a:pt x="4478956" y="149831"/>
                </a:lnTo>
                <a:cubicBezTo>
                  <a:pt x="4476047" y="195392"/>
                  <a:pt x="4472863" y="326378"/>
                  <a:pt x="4478956" y="374577"/>
                </a:cubicBezTo>
                <a:cubicBezTo>
                  <a:pt x="4466629" y="504281"/>
                  <a:pt x="4497855" y="772752"/>
                  <a:pt x="4478956" y="898984"/>
                </a:cubicBezTo>
                <a:cubicBezTo>
                  <a:pt x="4260332" y="869717"/>
                  <a:pt x="4031357" y="888411"/>
                  <a:pt x="3851902" y="898984"/>
                </a:cubicBezTo>
                <a:cubicBezTo>
                  <a:pt x="3672447" y="909557"/>
                  <a:pt x="3503006" y="873822"/>
                  <a:pt x="3277103" y="898984"/>
                </a:cubicBezTo>
                <a:cubicBezTo>
                  <a:pt x="3051200" y="924146"/>
                  <a:pt x="2811479" y="897187"/>
                  <a:pt x="2650049" y="898984"/>
                </a:cubicBezTo>
                <a:cubicBezTo>
                  <a:pt x="2488619" y="900781"/>
                  <a:pt x="2191014" y="906251"/>
                  <a:pt x="1866232" y="898984"/>
                </a:cubicBezTo>
                <a:cubicBezTo>
                  <a:pt x="1724207" y="880324"/>
                  <a:pt x="1470129" y="892590"/>
                  <a:pt x="1328757" y="898984"/>
                </a:cubicBezTo>
                <a:cubicBezTo>
                  <a:pt x="1187386" y="905378"/>
                  <a:pt x="1008303" y="875197"/>
                  <a:pt x="746493" y="898984"/>
                </a:cubicBezTo>
                <a:lnTo>
                  <a:pt x="746493" y="898984"/>
                </a:lnTo>
                <a:cubicBezTo>
                  <a:pt x="660814" y="883900"/>
                  <a:pt x="478478" y="886481"/>
                  <a:pt x="395641" y="898984"/>
                </a:cubicBezTo>
                <a:cubicBezTo>
                  <a:pt x="312804" y="911487"/>
                  <a:pt x="176162" y="906434"/>
                  <a:pt x="0" y="898984"/>
                </a:cubicBezTo>
                <a:cubicBezTo>
                  <a:pt x="-14529" y="645917"/>
                  <a:pt x="25714" y="539642"/>
                  <a:pt x="0" y="374577"/>
                </a:cubicBezTo>
                <a:cubicBezTo>
                  <a:pt x="-142336" y="242393"/>
                  <a:pt x="-182226" y="213673"/>
                  <a:pt x="-274784" y="99895"/>
                </a:cubicBezTo>
                <a:cubicBezTo>
                  <a:pt x="-151223" y="116223"/>
                  <a:pt x="-107172" y="144080"/>
                  <a:pt x="0" y="149831"/>
                </a:cubicBezTo>
                <a:cubicBezTo>
                  <a:pt x="-5443" y="119261"/>
                  <a:pt x="2755" y="44308"/>
                  <a:pt x="0" y="0"/>
                </a:cubicBezTo>
                <a:close/>
              </a:path>
              <a:path w="4478956" h="898984" stroke="0" extrusionOk="0">
                <a:moveTo>
                  <a:pt x="0" y="0"/>
                </a:moveTo>
                <a:cubicBezTo>
                  <a:pt x="162387" y="-2584"/>
                  <a:pt x="254399" y="-15158"/>
                  <a:pt x="358317" y="0"/>
                </a:cubicBezTo>
                <a:cubicBezTo>
                  <a:pt x="462235" y="15158"/>
                  <a:pt x="626462" y="18254"/>
                  <a:pt x="746493" y="0"/>
                </a:cubicBezTo>
                <a:lnTo>
                  <a:pt x="746493" y="0"/>
                </a:lnTo>
                <a:cubicBezTo>
                  <a:pt x="867063" y="27936"/>
                  <a:pt x="1134052" y="22473"/>
                  <a:pt x="1306363" y="0"/>
                </a:cubicBezTo>
                <a:cubicBezTo>
                  <a:pt x="1478674" y="-22473"/>
                  <a:pt x="1731647" y="9481"/>
                  <a:pt x="1866232" y="0"/>
                </a:cubicBezTo>
                <a:cubicBezTo>
                  <a:pt x="2198290" y="18534"/>
                  <a:pt x="2384538" y="-11511"/>
                  <a:pt x="2571667" y="0"/>
                </a:cubicBezTo>
                <a:cubicBezTo>
                  <a:pt x="2758796" y="11511"/>
                  <a:pt x="3038462" y="20865"/>
                  <a:pt x="3224848" y="0"/>
                </a:cubicBezTo>
                <a:cubicBezTo>
                  <a:pt x="3411234" y="-20865"/>
                  <a:pt x="3637674" y="-10210"/>
                  <a:pt x="3799648" y="0"/>
                </a:cubicBezTo>
                <a:cubicBezTo>
                  <a:pt x="3961622" y="10210"/>
                  <a:pt x="4169612" y="-26323"/>
                  <a:pt x="4478956" y="0"/>
                </a:cubicBezTo>
                <a:cubicBezTo>
                  <a:pt x="4482327" y="46465"/>
                  <a:pt x="4486126" y="103518"/>
                  <a:pt x="4478956" y="149831"/>
                </a:cubicBezTo>
                <a:lnTo>
                  <a:pt x="4478956" y="149831"/>
                </a:lnTo>
                <a:cubicBezTo>
                  <a:pt x="4473358" y="195315"/>
                  <a:pt x="4471140" y="299003"/>
                  <a:pt x="4478956" y="374577"/>
                </a:cubicBezTo>
                <a:cubicBezTo>
                  <a:pt x="4496678" y="595499"/>
                  <a:pt x="4489531" y="733510"/>
                  <a:pt x="4478956" y="898984"/>
                </a:cubicBezTo>
                <a:cubicBezTo>
                  <a:pt x="4330884" y="876090"/>
                  <a:pt x="4024149" y="885107"/>
                  <a:pt x="3904157" y="898984"/>
                </a:cubicBezTo>
                <a:cubicBezTo>
                  <a:pt x="3784165" y="912861"/>
                  <a:pt x="3576303" y="904024"/>
                  <a:pt x="3250976" y="898984"/>
                </a:cubicBezTo>
                <a:cubicBezTo>
                  <a:pt x="2925649" y="893944"/>
                  <a:pt x="2875303" y="912123"/>
                  <a:pt x="2623922" y="898984"/>
                </a:cubicBezTo>
                <a:cubicBezTo>
                  <a:pt x="2372541" y="885845"/>
                  <a:pt x="2186071" y="876134"/>
                  <a:pt x="1866232" y="898984"/>
                </a:cubicBezTo>
                <a:cubicBezTo>
                  <a:pt x="1646110" y="898500"/>
                  <a:pt x="1464649" y="894807"/>
                  <a:pt x="1283968" y="898984"/>
                </a:cubicBezTo>
                <a:cubicBezTo>
                  <a:pt x="1103287" y="903161"/>
                  <a:pt x="969139" y="918109"/>
                  <a:pt x="746493" y="898984"/>
                </a:cubicBezTo>
                <a:lnTo>
                  <a:pt x="746493" y="898984"/>
                </a:lnTo>
                <a:cubicBezTo>
                  <a:pt x="626038" y="904352"/>
                  <a:pt x="487480" y="890481"/>
                  <a:pt x="358317" y="898984"/>
                </a:cubicBezTo>
                <a:cubicBezTo>
                  <a:pt x="229154" y="907487"/>
                  <a:pt x="174544" y="909659"/>
                  <a:pt x="0" y="898984"/>
                </a:cubicBezTo>
                <a:cubicBezTo>
                  <a:pt x="18286" y="758156"/>
                  <a:pt x="2499" y="530220"/>
                  <a:pt x="0" y="374577"/>
                </a:cubicBezTo>
                <a:cubicBezTo>
                  <a:pt x="-104511" y="245942"/>
                  <a:pt x="-188035" y="184286"/>
                  <a:pt x="-274784" y="99895"/>
                </a:cubicBezTo>
                <a:cubicBezTo>
                  <a:pt x="-176309" y="118448"/>
                  <a:pt x="-82325" y="122629"/>
                  <a:pt x="0" y="149831"/>
                </a:cubicBezTo>
                <a:cubicBezTo>
                  <a:pt x="-5425" y="91032"/>
                  <a:pt x="1010" y="39691"/>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2090912055">
                  <a:prstGeom prst="wedgeRectCallout">
                    <a:avLst>
                      <a:gd name="adj1" fmla="val -56135"/>
                      <a:gd name="adj2" fmla="val -38888"/>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Ich kann mich nicht entscheiden zwischen Basketball und Volleyball und habe deshalb lieber gar nicht abgestimmt.</a:t>
            </a:r>
          </a:p>
          <a:p>
            <a:endParaRPr lang="de-DE" sz="2000" dirty="0">
              <a:solidFill>
                <a:schemeClr val="tx1"/>
              </a:solidFill>
              <a:latin typeface="Modern Love Caps" panose="04070805081001020A01" pitchFamily="82" charset="0"/>
            </a:endParaRPr>
          </a:p>
        </p:txBody>
      </p:sp>
      <p:sp>
        <p:nvSpPr>
          <p:cNvPr id="8" name="Sprechblase: rechteckig 10">
            <a:extLst>
              <a:ext uri="{FF2B5EF4-FFF2-40B4-BE49-F238E27FC236}">
                <a16:creationId xmlns:a16="http://schemas.microsoft.com/office/drawing/2014/main" id="{3E9CD819-7BBE-47B8-922C-42562194E3C3}"/>
              </a:ext>
            </a:extLst>
          </p:cNvPr>
          <p:cNvSpPr/>
          <p:nvPr/>
        </p:nvSpPr>
        <p:spPr>
          <a:xfrm>
            <a:off x="871750" y="4714043"/>
            <a:ext cx="3377159" cy="1376752"/>
          </a:xfrm>
          <a:custGeom>
            <a:avLst/>
            <a:gdLst>
              <a:gd name="connsiteX0" fmla="*/ 0 w 3377159"/>
              <a:gd name="connsiteY0" fmla="*/ 0 h 1376752"/>
              <a:gd name="connsiteX1" fmla="*/ 597569 w 3377159"/>
              <a:gd name="connsiteY1" fmla="*/ 0 h 1376752"/>
              <a:gd name="connsiteX2" fmla="*/ 1214839 w 3377159"/>
              <a:gd name="connsiteY2" fmla="*/ 0 h 1376752"/>
              <a:gd name="connsiteX3" fmla="*/ 1970009 w 3377159"/>
              <a:gd name="connsiteY3" fmla="*/ 0 h 1376752"/>
              <a:gd name="connsiteX4" fmla="*/ 1970009 w 3377159"/>
              <a:gd name="connsiteY4" fmla="*/ 0 h 1376752"/>
              <a:gd name="connsiteX5" fmla="*/ 2400597 w 3377159"/>
              <a:gd name="connsiteY5" fmla="*/ 0 h 1376752"/>
              <a:gd name="connsiteX6" fmla="*/ 2814299 w 3377159"/>
              <a:gd name="connsiteY6" fmla="*/ 0 h 1376752"/>
              <a:gd name="connsiteX7" fmla="*/ 3377159 w 3377159"/>
              <a:gd name="connsiteY7" fmla="*/ 0 h 1376752"/>
              <a:gd name="connsiteX8" fmla="*/ 3377159 w 3377159"/>
              <a:gd name="connsiteY8" fmla="*/ 229459 h 1376752"/>
              <a:gd name="connsiteX9" fmla="*/ 3751652 w 3377159"/>
              <a:gd name="connsiteY9" fmla="*/ 192814 h 1376752"/>
              <a:gd name="connsiteX10" fmla="*/ 3377159 w 3377159"/>
              <a:gd name="connsiteY10" fmla="*/ 573647 h 1376752"/>
              <a:gd name="connsiteX11" fmla="*/ 3377159 w 3377159"/>
              <a:gd name="connsiteY11" fmla="*/ 951106 h 1376752"/>
              <a:gd name="connsiteX12" fmla="*/ 3377159 w 3377159"/>
              <a:gd name="connsiteY12" fmla="*/ 1376752 h 1376752"/>
              <a:gd name="connsiteX13" fmla="*/ 2814299 w 3377159"/>
              <a:gd name="connsiteY13" fmla="*/ 1376752 h 1376752"/>
              <a:gd name="connsiteX14" fmla="*/ 2383711 w 3377159"/>
              <a:gd name="connsiteY14" fmla="*/ 1376752 h 1376752"/>
              <a:gd name="connsiteX15" fmla="*/ 1970009 w 3377159"/>
              <a:gd name="connsiteY15" fmla="*/ 1376752 h 1376752"/>
              <a:gd name="connsiteX16" fmla="*/ 1970009 w 3377159"/>
              <a:gd name="connsiteY16" fmla="*/ 1376752 h 1376752"/>
              <a:gd name="connsiteX17" fmla="*/ 1313339 w 3377159"/>
              <a:gd name="connsiteY17" fmla="*/ 1376752 h 1376752"/>
              <a:gd name="connsiteX18" fmla="*/ 636970 w 3377159"/>
              <a:gd name="connsiteY18" fmla="*/ 1376752 h 1376752"/>
              <a:gd name="connsiteX19" fmla="*/ 0 w 3377159"/>
              <a:gd name="connsiteY19" fmla="*/ 1376752 h 1376752"/>
              <a:gd name="connsiteX20" fmla="*/ 0 w 3377159"/>
              <a:gd name="connsiteY20" fmla="*/ 999293 h 1376752"/>
              <a:gd name="connsiteX21" fmla="*/ 0 w 3377159"/>
              <a:gd name="connsiteY21" fmla="*/ 573647 h 1376752"/>
              <a:gd name="connsiteX22" fmla="*/ 0 w 3377159"/>
              <a:gd name="connsiteY22" fmla="*/ 229459 h 1376752"/>
              <a:gd name="connsiteX23" fmla="*/ 0 w 3377159"/>
              <a:gd name="connsiteY23" fmla="*/ 229459 h 1376752"/>
              <a:gd name="connsiteX24" fmla="*/ 0 w 3377159"/>
              <a:gd name="connsiteY24" fmla="*/ 0 h 137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77159" h="1376752" fill="none" extrusionOk="0">
                <a:moveTo>
                  <a:pt x="0" y="0"/>
                </a:moveTo>
                <a:cubicBezTo>
                  <a:pt x="131972" y="-1642"/>
                  <a:pt x="345106" y="-16659"/>
                  <a:pt x="597569" y="0"/>
                </a:cubicBezTo>
                <a:cubicBezTo>
                  <a:pt x="850032" y="16659"/>
                  <a:pt x="930461" y="10059"/>
                  <a:pt x="1214839" y="0"/>
                </a:cubicBezTo>
                <a:cubicBezTo>
                  <a:pt x="1499217" y="-10059"/>
                  <a:pt x="1805982" y="-28217"/>
                  <a:pt x="1970009" y="0"/>
                </a:cubicBezTo>
                <a:lnTo>
                  <a:pt x="1970009" y="0"/>
                </a:lnTo>
                <a:cubicBezTo>
                  <a:pt x="2114316" y="16874"/>
                  <a:pt x="2189245" y="9409"/>
                  <a:pt x="2400597" y="0"/>
                </a:cubicBezTo>
                <a:cubicBezTo>
                  <a:pt x="2611949" y="-9409"/>
                  <a:pt x="2700407" y="-856"/>
                  <a:pt x="2814299" y="0"/>
                </a:cubicBezTo>
                <a:cubicBezTo>
                  <a:pt x="2940994" y="-24855"/>
                  <a:pt x="3215568" y="-23635"/>
                  <a:pt x="3377159" y="0"/>
                </a:cubicBezTo>
                <a:cubicBezTo>
                  <a:pt x="3381982" y="109080"/>
                  <a:pt x="3371296" y="128127"/>
                  <a:pt x="3377159" y="229459"/>
                </a:cubicBezTo>
                <a:cubicBezTo>
                  <a:pt x="3511829" y="219926"/>
                  <a:pt x="3598060" y="222640"/>
                  <a:pt x="3751652" y="192814"/>
                </a:cubicBezTo>
                <a:cubicBezTo>
                  <a:pt x="3649595" y="304129"/>
                  <a:pt x="3498794" y="433981"/>
                  <a:pt x="3377159" y="573647"/>
                </a:cubicBezTo>
                <a:cubicBezTo>
                  <a:pt x="3363131" y="730535"/>
                  <a:pt x="3377862" y="850708"/>
                  <a:pt x="3377159" y="951106"/>
                </a:cubicBezTo>
                <a:cubicBezTo>
                  <a:pt x="3376456" y="1051504"/>
                  <a:pt x="3385402" y="1231562"/>
                  <a:pt x="3377159" y="1376752"/>
                </a:cubicBezTo>
                <a:cubicBezTo>
                  <a:pt x="3128501" y="1361250"/>
                  <a:pt x="3088042" y="1356272"/>
                  <a:pt x="2814299" y="1376752"/>
                </a:cubicBezTo>
                <a:cubicBezTo>
                  <a:pt x="2670434" y="1376137"/>
                  <a:pt x="2573228" y="1387212"/>
                  <a:pt x="2383711" y="1376752"/>
                </a:cubicBezTo>
                <a:cubicBezTo>
                  <a:pt x="2194194" y="1366292"/>
                  <a:pt x="2069894" y="1393669"/>
                  <a:pt x="1970009" y="1376752"/>
                </a:cubicBezTo>
                <a:lnTo>
                  <a:pt x="1970009" y="1376752"/>
                </a:lnTo>
                <a:cubicBezTo>
                  <a:pt x="1713096" y="1372684"/>
                  <a:pt x="1498847" y="1394215"/>
                  <a:pt x="1313339" y="1376752"/>
                </a:cubicBezTo>
                <a:cubicBezTo>
                  <a:pt x="1127831" y="1359290"/>
                  <a:pt x="925441" y="1344265"/>
                  <a:pt x="636970" y="1376752"/>
                </a:cubicBezTo>
                <a:cubicBezTo>
                  <a:pt x="348499" y="1409239"/>
                  <a:pt x="306579" y="1402981"/>
                  <a:pt x="0" y="1376752"/>
                </a:cubicBezTo>
                <a:cubicBezTo>
                  <a:pt x="16725" y="1201608"/>
                  <a:pt x="10360" y="1139857"/>
                  <a:pt x="0" y="999293"/>
                </a:cubicBezTo>
                <a:cubicBezTo>
                  <a:pt x="-10360" y="858729"/>
                  <a:pt x="-18905" y="703068"/>
                  <a:pt x="0" y="573647"/>
                </a:cubicBezTo>
                <a:cubicBezTo>
                  <a:pt x="14119" y="451009"/>
                  <a:pt x="-2952" y="355629"/>
                  <a:pt x="0" y="229459"/>
                </a:cubicBezTo>
                <a:lnTo>
                  <a:pt x="0" y="229459"/>
                </a:lnTo>
                <a:cubicBezTo>
                  <a:pt x="-1363" y="148244"/>
                  <a:pt x="2664" y="73135"/>
                  <a:pt x="0" y="0"/>
                </a:cubicBezTo>
                <a:close/>
              </a:path>
              <a:path w="3377159" h="1376752" stroke="0" extrusionOk="0">
                <a:moveTo>
                  <a:pt x="0" y="0"/>
                </a:moveTo>
                <a:cubicBezTo>
                  <a:pt x="305569" y="10565"/>
                  <a:pt x="344355" y="3933"/>
                  <a:pt x="636970" y="0"/>
                </a:cubicBezTo>
                <a:cubicBezTo>
                  <a:pt x="929585" y="-3933"/>
                  <a:pt x="1178923" y="22944"/>
                  <a:pt x="1333039" y="0"/>
                </a:cubicBezTo>
                <a:cubicBezTo>
                  <a:pt x="1487155" y="-22944"/>
                  <a:pt x="1684803" y="23972"/>
                  <a:pt x="1970009" y="0"/>
                </a:cubicBezTo>
                <a:lnTo>
                  <a:pt x="1970009" y="0"/>
                </a:lnTo>
                <a:cubicBezTo>
                  <a:pt x="2083023" y="-5337"/>
                  <a:pt x="2251682" y="-6583"/>
                  <a:pt x="2392154" y="0"/>
                </a:cubicBezTo>
                <a:cubicBezTo>
                  <a:pt x="2532627" y="6583"/>
                  <a:pt x="2643320" y="11806"/>
                  <a:pt x="2814299" y="0"/>
                </a:cubicBezTo>
                <a:cubicBezTo>
                  <a:pt x="3051282" y="16862"/>
                  <a:pt x="3135977" y="1466"/>
                  <a:pt x="3377159" y="0"/>
                </a:cubicBezTo>
                <a:cubicBezTo>
                  <a:pt x="3369999" y="76141"/>
                  <a:pt x="3367109" y="126247"/>
                  <a:pt x="3377159" y="229459"/>
                </a:cubicBezTo>
                <a:cubicBezTo>
                  <a:pt x="3472939" y="214968"/>
                  <a:pt x="3673195" y="189889"/>
                  <a:pt x="3751652" y="192814"/>
                </a:cubicBezTo>
                <a:cubicBezTo>
                  <a:pt x="3605304" y="321690"/>
                  <a:pt x="3521889" y="453672"/>
                  <a:pt x="3377159" y="573647"/>
                </a:cubicBezTo>
                <a:cubicBezTo>
                  <a:pt x="3393360" y="724580"/>
                  <a:pt x="3358739" y="900868"/>
                  <a:pt x="3377159" y="991262"/>
                </a:cubicBezTo>
                <a:cubicBezTo>
                  <a:pt x="3395579" y="1081657"/>
                  <a:pt x="3390516" y="1265346"/>
                  <a:pt x="3377159" y="1376752"/>
                </a:cubicBezTo>
                <a:cubicBezTo>
                  <a:pt x="3159599" y="1376159"/>
                  <a:pt x="2995256" y="1377429"/>
                  <a:pt x="2814299" y="1376752"/>
                </a:cubicBezTo>
                <a:cubicBezTo>
                  <a:pt x="2699943" y="1386416"/>
                  <a:pt x="2606735" y="1388077"/>
                  <a:pt x="2409040" y="1376752"/>
                </a:cubicBezTo>
                <a:cubicBezTo>
                  <a:pt x="2211345" y="1365427"/>
                  <a:pt x="2174229" y="1396322"/>
                  <a:pt x="1970009" y="1376752"/>
                </a:cubicBezTo>
                <a:lnTo>
                  <a:pt x="1970009" y="1376752"/>
                </a:lnTo>
                <a:cubicBezTo>
                  <a:pt x="1806607" y="1361337"/>
                  <a:pt x="1443989" y="1368101"/>
                  <a:pt x="1273939" y="1376752"/>
                </a:cubicBezTo>
                <a:cubicBezTo>
                  <a:pt x="1103889" y="1385404"/>
                  <a:pt x="827064" y="1388618"/>
                  <a:pt x="597569" y="1376752"/>
                </a:cubicBezTo>
                <a:cubicBezTo>
                  <a:pt x="368074" y="1364887"/>
                  <a:pt x="239306" y="1347285"/>
                  <a:pt x="0" y="1376752"/>
                </a:cubicBezTo>
                <a:cubicBezTo>
                  <a:pt x="-10045" y="1195355"/>
                  <a:pt x="14429" y="1129233"/>
                  <a:pt x="0" y="975200"/>
                </a:cubicBezTo>
                <a:cubicBezTo>
                  <a:pt x="-14429" y="821167"/>
                  <a:pt x="5877" y="772569"/>
                  <a:pt x="0" y="573647"/>
                </a:cubicBezTo>
                <a:cubicBezTo>
                  <a:pt x="8174" y="503704"/>
                  <a:pt x="-16954" y="357596"/>
                  <a:pt x="0" y="229459"/>
                </a:cubicBezTo>
                <a:lnTo>
                  <a:pt x="0" y="229459"/>
                </a:lnTo>
                <a:cubicBezTo>
                  <a:pt x="8385" y="134456"/>
                  <a:pt x="-8667" y="64010"/>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1940464739">
                  <a:prstGeom prst="wedgeRectCallout">
                    <a:avLst>
                      <a:gd name="adj1" fmla="val 61089"/>
                      <a:gd name="adj2" fmla="val -35995"/>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Voll unnötig. Als ob ich mit meiner einen Stimme wirklich entscheiden könnte, was wir spielen. Das kann ich mir sparen…</a:t>
            </a:r>
          </a:p>
          <a:p>
            <a:endParaRPr lang="de-DE" sz="2400" b="1" dirty="0">
              <a:solidFill>
                <a:schemeClr val="tx1"/>
              </a:solidFill>
              <a:latin typeface="The Hand Extrablack" panose="03070A02030502020204" pitchFamily="66" charset="0"/>
            </a:endParaRPr>
          </a:p>
        </p:txBody>
      </p:sp>
      <p:sp>
        <p:nvSpPr>
          <p:cNvPr id="9" name="Sprechblase: rechteckig 11">
            <a:extLst>
              <a:ext uri="{FF2B5EF4-FFF2-40B4-BE49-F238E27FC236}">
                <a16:creationId xmlns:a16="http://schemas.microsoft.com/office/drawing/2014/main" id="{2AED9EF2-9536-4EAC-9027-47002E8BFBBA}"/>
              </a:ext>
            </a:extLst>
          </p:cNvPr>
          <p:cNvSpPr/>
          <p:nvPr/>
        </p:nvSpPr>
        <p:spPr>
          <a:xfrm>
            <a:off x="4525361" y="5175160"/>
            <a:ext cx="6294110" cy="898984"/>
          </a:xfrm>
          <a:custGeom>
            <a:avLst/>
            <a:gdLst>
              <a:gd name="connsiteX0" fmla="*/ 0 w 6294110"/>
              <a:gd name="connsiteY0" fmla="*/ 0 h 898984"/>
              <a:gd name="connsiteX1" fmla="*/ 524509 w 6294110"/>
              <a:gd name="connsiteY1" fmla="*/ 0 h 898984"/>
              <a:gd name="connsiteX2" fmla="*/ 1049018 w 6294110"/>
              <a:gd name="connsiteY2" fmla="*/ 0 h 898984"/>
              <a:gd name="connsiteX3" fmla="*/ 1023108 w 6294110"/>
              <a:gd name="connsiteY3" fmla="*/ -214030 h 898984"/>
              <a:gd name="connsiteX4" fmla="*/ 1540260 w 6294110"/>
              <a:gd name="connsiteY4" fmla="*/ -144827 h 898984"/>
              <a:gd name="connsiteX5" fmla="*/ 2089400 w 6294110"/>
              <a:gd name="connsiteY5" fmla="*/ -71343 h 898984"/>
              <a:gd name="connsiteX6" fmla="*/ 2622546 w 6294110"/>
              <a:gd name="connsiteY6" fmla="*/ 0 h 898984"/>
              <a:gd name="connsiteX7" fmla="*/ 3197758 w 6294110"/>
              <a:gd name="connsiteY7" fmla="*/ 0 h 898984"/>
              <a:gd name="connsiteX8" fmla="*/ 3809685 w 6294110"/>
              <a:gd name="connsiteY8" fmla="*/ 0 h 898984"/>
              <a:gd name="connsiteX9" fmla="*/ 4384897 w 6294110"/>
              <a:gd name="connsiteY9" fmla="*/ 0 h 898984"/>
              <a:gd name="connsiteX10" fmla="*/ 4886677 w 6294110"/>
              <a:gd name="connsiteY10" fmla="*/ 0 h 898984"/>
              <a:gd name="connsiteX11" fmla="*/ 5498604 w 6294110"/>
              <a:gd name="connsiteY11" fmla="*/ 0 h 898984"/>
              <a:gd name="connsiteX12" fmla="*/ 6294110 w 6294110"/>
              <a:gd name="connsiteY12" fmla="*/ 0 h 898984"/>
              <a:gd name="connsiteX13" fmla="*/ 6294110 w 6294110"/>
              <a:gd name="connsiteY13" fmla="*/ 149831 h 898984"/>
              <a:gd name="connsiteX14" fmla="*/ 6294110 w 6294110"/>
              <a:gd name="connsiteY14" fmla="*/ 149831 h 898984"/>
              <a:gd name="connsiteX15" fmla="*/ 6294110 w 6294110"/>
              <a:gd name="connsiteY15" fmla="*/ 374577 h 898984"/>
              <a:gd name="connsiteX16" fmla="*/ 6294110 w 6294110"/>
              <a:gd name="connsiteY16" fmla="*/ 898984 h 898984"/>
              <a:gd name="connsiteX17" fmla="*/ 5718898 w 6294110"/>
              <a:gd name="connsiteY17" fmla="*/ 898984 h 898984"/>
              <a:gd name="connsiteX18" fmla="*/ 5143687 w 6294110"/>
              <a:gd name="connsiteY18" fmla="*/ 898984 h 898984"/>
              <a:gd name="connsiteX19" fmla="*/ 4531759 w 6294110"/>
              <a:gd name="connsiteY19" fmla="*/ 898984 h 898984"/>
              <a:gd name="connsiteX20" fmla="*/ 3883116 w 6294110"/>
              <a:gd name="connsiteY20" fmla="*/ 898984 h 898984"/>
              <a:gd name="connsiteX21" fmla="*/ 3307905 w 6294110"/>
              <a:gd name="connsiteY21" fmla="*/ 898984 h 898984"/>
              <a:gd name="connsiteX22" fmla="*/ 2622546 w 6294110"/>
              <a:gd name="connsiteY22" fmla="*/ 898984 h 898984"/>
              <a:gd name="connsiteX23" fmla="*/ 2082301 w 6294110"/>
              <a:gd name="connsiteY23" fmla="*/ 898984 h 898984"/>
              <a:gd name="connsiteX24" fmla="*/ 1604998 w 6294110"/>
              <a:gd name="connsiteY24" fmla="*/ 898984 h 898984"/>
              <a:gd name="connsiteX25" fmla="*/ 1049018 w 6294110"/>
              <a:gd name="connsiteY25" fmla="*/ 898984 h 898984"/>
              <a:gd name="connsiteX26" fmla="*/ 1049018 w 6294110"/>
              <a:gd name="connsiteY26" fmla="*/ 898984 h 898984"/>
              <a:gd name="connsiteX27" fmla="*/ 514019 w 6294110"/>
              <a:gd name="connsiteY27" fmla="*/ 898984 h 898984"/>
              <a:gd name="connsiteX28" fmla="*/ 0 w 6294110"/>
              <a:gd name="connsiteY28" fmla="*/ 898984 h 898984"/>
              <a:gd name="connsiteX29" fmla="*/ 0 w 6294110"/>
              <a:gd name="connsiteY29" fmla="*/ 374577 h 898984"/>
              <a:gd name="connsiteX30" fmla="*/ 0 w 6294110"/>
              <a:gd name="connsiteY30" fmla="*/ 149831 h 898984"/>
              <a:gd name="connsiteX31" fmla="*/ 0 w 6294110"/>
              <a:gd name="connsiteY31" fmla="*/ 149831 h 898984"/>
              <a:gd name="connsiteX32" fmla="*/ 0 w 6294110"/>
              <a:gd name="connsiteY32" fmla="*/ 0 h 89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94110" h="898984" fill="none" extrusionOk="0">
                <a:moveTo>
                  <a:pt x="0" y="0"/>
                </a:moveTo>
                <a:cubicBezTo>
                  <a:pt x="257252" y="25171"/>
                  <a:pt x="294571" y="-15661"/>
                  <a:pt x="524509" y="0"/>
                </a:cubicBezTo>
                <a:cubicBezTo>
                  <a:pt x="754447" y="15661"/>
                  <a:pt x="934348" y="21368"/>
                  <a:pt x="1049018" y="0"/>
                </a:cubicBezTo>
                <a:cubicBezTo>
                  <a:pt x="1052826" y="-49211"/>
                  <a:pt x="1037125" y="-167230"/>
                  <a:pt x="1023108" y="-214030"/>
                </a:cubicBezTo>
                <a:cubicBezTo>
                  <a:pt x="1252088" y="-159029"/>
                  <a:pt x="1356380" y="-169115"/>
                  <a:pt x="1540260" y="-144827"/>
                </a:cubicBezTo>
                <a:cubicBezTo>
                  <a:pt x="1724140" y="-120539"/>
                  <a:pt x="1965467" y="-77623"/>
                  <a:pt x="2089400" y="-71343"/>
                </a:cubicBezTo>
                <a:cubicBezTo>
                  <a:pt x="2213333" y="-65063"/>
                  <a:pt x="2429270" y="-15868"/>
                  <a:pt x="2622546" y="0"/>
                </a:cubicBezTo>
                <a:cubicBezTo>
                  <a:pt x="2875114" y="-15340"/>
                  <a:pt x="2940223" y="16077"/>
                  <a:pt x="3197758" y="0"/>
                </a:cubicBezTo>
                <a:cubicBezTo>
                  <a:pt x="3455293" y="-16077"/>
                  <a:pt x="3522585" y="-5611"/>
                  <a:pt x="3809685" y="0"/>
                </a:cubicBezTo>
                <a:cubicBezTo>
                  <a:pt x="4096785" y="5611"/>
                  <a:pt x="4140838" y="16725"/>
                  <a:pt x="4384897" y="0"/>
                </a:cubicBezTo>
                <a:cubicBezTo>
                  <a:pt x="4628956" y="-16725"/>
                  <a:pt x="4737005" y="-23374"/>
                  <a:pt x="4886677" y="0"/>
                </a:cubicBezTo>
                <a:cubicBezTo>
                  <a:pt x="5036349" y="23374"/>
                  <a:pt x="5299522" y="4352"/>
                  <a:pt x="5498604" y="0"/>
                </a:cubicBezTo>
                <a:cubicBezTo>
                  <a:pt x="5697686" y="-4352"/>
                  <a:pt x="6055687" y="-17234"/>
                  <a:pt x="6294110" y="0"/>
                </a:cubicBezTo>
                <a:cubicBezTo>
                  <a:pt x="6301286" y="73975"/>
                  <a:pt x="6292206" y="94681"/>
                  <a:pt x="6294110" y="149831"/>
                </a:cubicBezTo>
                <a:lnTo>
                  <a:pt x="6294110" y="149831"/>
                </a:lnTo>
                <a:cubicBezTo>
                  <a:pt x="6300623" y="196523"/>
                  <a:pt x="6291964" y="263667"/>
                  <a:pt x="6294110" y="374577"/>
                </a:cubicBezTo>
                <a:cubicBezTo>
                  <a:pt x="6290114" y="586673"/>
                  <a:pt x="6289091" y="774561"/>
                  <a:pt x="6294110" y="898984"/>
                </a:cubicBezTo>
                <a:cubicBezTo>
                  <a:pt x="6017702" y="884204"/>
                  <a:pt x="5895569" y="927655"/>
                  <a:pt x="5718898" y="898984"/>
                </a:cubicBezTo>
                <a:cubicBezTo>
                  <a:pt x="5542227" y="870313"/>
                  <a:pt x="5347397" y="894981"/>
                  <a:pt x="5143687" y="898984"/>
                </a:cubicBezTo>
                <a:cubicBezTo>
                  <a:pt x="4939977" y="902987"/>
                  <a:pt x="4704563" y="909623"/>
                  <a:pt x="4531759" y="898984"/>
                </a:cubicBezTo>
                <a:cubicBezTo>
                  <a:pt x="4358955" y="888345"/>
                  <a:pt x="4127791" y="908503"/>
                  <a:pt x="3883116" y="898984"/>
                </a:cubicBezTo>
                <a:cubicBezTo>
                  <a:pt x="3638441" y="889465"/>
                  <a:pt x="3574252" y="876369"/>
                  <a:pt x="3307905" y="898984"/>
                </a:cubicBezTo>
                <a:cubicBezTo>
                  <a:pt x="3041558" y="921599"/>
                  <a:pt x="2910371" y="896930"/>
                  <a:pt x="2622546" y="898984"/>
                </a:cubicBezTo>
                <a:cubicBezTo>
                  <a:pt x="2390966" y="872265"/>
                  <a:pt x="2325086" y="909469"/>
                  <a:pt x="2082301" y="898984"/>
                </a:cubicBezTo>
                <a:cubicBezTo>
                  <a:pt x="1839516" y="888499"/>
                  <a:pt x="1703695" y="893316"/>
                  <a:pt x="1604998" y="898984"/>
                </a:cubicBezTo>
                <a:cubicBezTo>
                  <a:pt x="1506301" y="904652"/>
                  <a:pt x="1285635" y="896447"/>
                  <a:pt x="1049018" y="898984"/>
                </a:cubicBezTo>
                <a:lnTo>
                  <a:pt x="1049018" y="898984"/>
                </a:lnTo>
                <a:cubicBezTo>
                  <a:pt x="913003" y="920141"/>
                  <a:pt x="727673" y="898020"/>
                  <a:pt x="514019" y="898984"/>
                </a:cubicBezTo>
                <a:cubicBezTo>
                  <a:pt x="300365" y="899948"/>
                  <a:pt x="227634" y="916928"/>
                  <a:pt x="0" y="898984"/>
                </a:cubicBezTo>
                <a:cubicBezTo>
                  <a:pt x="-24187" y="754841"/>
                  <a:pt x="-1414" y="630181"/>
                  <a:pt x="0" y="374577"/>
                </a:cubicBezTo>
                <a:cubicBezTo>
                  <a:pt x="782" y="282426"/>
                  <a:pt x="-3089" y="228751"/>
                  <a:pt x="0" y="149831"/>
                </a:cubicBezTo>
                <a:lnTo>
                  <a:pt x="0" y="149831"/>
                </a:lnTo>
                <a:cubicBezTo>
                  <a:pt x="5925" y="97210"/>
                  <a:pt x="-6877" y="34917"/>
                  <a:pt x="0" y="0"/>
                </a:cubicBezTo>
                <a:close/>
              </a:path>
              <a:path w="6294110" h="898984" stroke="0" extrusionOk="0">
                <a:moveTo>
                  <a:pt x="0" y="0"/>
                </a:moveTo>
                <a:cubicBezTo>
                  <a:pt x="163332" y="-4983"/>
                  <a:pt x="425257" y="-15720"/>
                  <a:pt x="534999" y="0"/>
                </a:cubicBezTo>
                <a:cubicBezTo>
                  <a:pt x="644741" y="15720"/>
                  <a:pt x="932625" y="1074"/>
                  <a:pt x="1049018" y="0"/>
                </a:cubicBezTo>
                <a:cubicBezTo>
                  <a:pt x="1042442" y="-91792"/>
                  <a:pt x="1027915" y="-163720"/>
                  <a:pt x="1023108" y="-214030"/>
                </a:cubicBezTo>
                <a:cubicBezTo>
                  <a:pt x="1253454" y="-182456"/>
                  <a:pt x="1332519" y="-147867"/>
                  <a:pt x="1524265" y="-146967"/>
                </a:cubicBezTo>
                <a:cubicBezTo>
                  <a:pt x="1716011" y="-146067"/>
                  <a:pt x="1959236" y="-61150"/>
                  <a:pt x="2073406" y="-73484"/>
                </a:cubicBezTo>
                <a:cubicBezTo>
                  <a:pt x="2187576" y="-85818"/>
                  <a:pt x="2399018" y="-15923"/>
                  <a:pt x="2622546" y="0"/>
                </a:cubicBezTo>
                <a:cubicBezTo>
                  <a:pt x="2746813" y="-30290"/>
                  <a:pt x="3057171" y="-24540"/>
                  <a:pt x="3234473" y="0"/>
                </a:cubicBezTo>
                <a:cubicBezTo>
                  <a:pt x="3411775" y="24540"/>
                  <a:pt x="3656140" y="12335"/>
                  <a:pt x="3883116" y="0"/>
                </a:cubicBezTo>
                <a:cubicBezTo>
                  <a:pt x="4110092" y="-12335"/>
                  <a:pt x="4148307" y="10321"/>
                  <a:pt x="4384897" y="0"/>
                </a:cubicBezTo>
                <a:cubicBezTo>
                  <a:pt x="4621487" y="-10321"/>
                  <a:pt x="4704019" y="23675"/>
                  <a:pt x="4886677" y="0"/>
                </a:cubicBezTo>
                <a:cubicBezTo>
                  <a:pt x="5069335" y="-23675"/>
                  <a:pt x="5189471" y="-9959"/>
                  <a:pt x="5388458" y="0"/>
                </a:cubicBezTo>
                <a:cubicBezTo>
                  <a:pt x="5587445" y="9959"/>
                  <a:pt x="5890019" y="-37352"/>
                  <a:pt x="6294110" y="0"/>
                </a:cubicBezTo>
                <a:cubicBezTo>
                  <a:pt x="6299236" y="69801"/>
                  <a:pt x="6289845" y="105067"/>
                  <a:pt x="6294110" y="149831"/>
                </a:cubicBezTo>
                <a:lnTo>
                  <a:pt x="6294110" y="149831"/>
                </a:lnTo>
                <a:cubicBezTo>
                  <a:pt x="6288724" y="225921"/>
                  <a:pt x="6287813" y="270567"/>
                  <a:pt x="6294110" y="374577"/>
                </a:cubicBezTo>
                <a:cubicBezTo>
                  <a:pt x="6269524" y="513920"/>
                  <a:pt x="6271500" y="642884"/>
                  <a:pt x="6294110" y="898984"/>
                </a:cubicBezTo>
                <a:cubicBezTo>
                  <a:pt x="6091387" y="920445"/>
                  <a:pt x="5823558" y="922562"/>
                  <a:pt x="5608751" y="898984"/>
                </a:cubicBezTo>
                <a:cubicBezTo>
                  <a:pt x="5393944" y="875406"/>
                  <a:pt x="5113735" y="898371"/>
                  <a:pt x="4960108" y="898984"/>
                </a:cubicBezTo>
                <a:cubicBezTo>
                  <a:pt x="4806481" y="899597"/>
                  <a:pt x="4547755" y="908198"/>
                  <a:pt x="4348181" y="898984"/>
                </a:cubicBezTo>
                <a:cubicBezTo>
                  <a:pt x="4148607" y="889770"/>
                  <a:pt x="4059424" y="875685"/>
                  <a:pt x="3809685" y="898984"/>
                </a:cubicBezTo>
                <a:cubicBezTo>
                  <a:pt x="3559946" y="922283"/>
                  <a:pt x="3122459" y="934009"/>
                  <a:pt x="2622546" y="898984"/>
                </a:cubicBezTo>
                <a:cubicBezTo>
                  <a:pt x="2429736" y="910237"/>
                  <a:pt x="2272032" y="903808"/>
                  <a:pt x="2129507" y="898984"/>
                </a:cubicBezTo>
                <a:cubicBezTo>
                  <a:pt x="1986982" y="894160"/>
                  <a:pt x="1694124" y="878847"/>
                  <a:pt x="1573527" y="898984"/>
                </a:cubicBezTo>
                <a:cubicBezTo>
                  <a:pt x="1452930" y="919121"/>
                  <a:pt x="1172237" y="891369"/>
                  <a:pt x="1049018" y="898984"/>
                </a:cubicBezTo>
                <a:lnTo>
                  <a:pt x="1049018" y="898984"/>
                </a:lnTo>
                <a:cubicBezTo>
                  <a:pt x="932106" y="893125"/>
                  <a:pt x="648463" y="913033"/>
                  <a:pt x="514019" y="898984"/>
                </a:cubicBezTo>
                <a:cubicBezTo>
                  <a:pt x="379575" y="884935"/>
                  <a:pt x="232533" y="874274"/>
                  <a:pt x="0" y="898984"/>
                </a:cubicBezTo>
                <a:cubicBezTo>
                  <a:pt x="21822" y="645221"/>
                  <a:pt x="10272" y="580410"/>
                  <a:pt x="0" y="374577"/>
                </a:cubicBezTo>
                <a:cubicBezTo>
                  <a:pt x="-6439" y="291045"/>
                  <a:pt x="3336" y="219230"/>
                  <a:pt x="0" y="149831"/>
                </a:cubicBezTo>
                <a:lnTo>
                  <a:pt x="0" y="149831"/>
                </a:lnTo>
                <a:cubicBezTo>
                  <a:pt x="-310" y="76276"/>
                  <a:pt x="-5306" y="34660"/>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2685803567">
                  <a:prstGeom prst="wedgeRectCallout">
                    <a:avLst>
                      <a:gd name="adj1" fmla="val -33745"/>
                      <a:gd name="adj2" fmla="val -73808"/>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Um ehrlich zu sein, habe ich keinen Plan von allen vieren und bei der Erklärung nicht aufgepasst. Wie soll ich da etwas auswählen, was mir gefällt?</a:t>
            </a:r>
          </a:p>
        </p:txBody>
      </p:sp>
      <p:sp>
        <p:nvSpPr>
          <p:cNvPr id="11" name="Sprechblase: rechteckig 4">
            <a:extLst>
              <a:ext uri="{FF2B5EF4-FFF2-40B4-BE49-F238E27FC236}">
                <a16:creationId xmlns:a16="http://schemas.microsoft.com/office/drawing/2014/main" id="{AFC7FB3B-FEC3-43F7-94EA-52E58DAFBF95}"/>
              </a:ext>
            </a:extLst>
          </p:cNvPr>
          <p:cNvSpPr/>
          <p:nvPr/>
        </p:nvSpPr>
        <p:spPr>
          <a:xfrm>
            <a:off x="7239905" y="4051961"/>
            <a:ext cx="4139514" cy="898984"/>
          </a:xfrm>
          <a:custGeom>
            <a:avLst/>
            <a:gdLst>
              <a:gd name="connsiteX0" fmla="*/ 0 w 4139514"/>
              <a:gd name="connsiteY0" fmla="*/ 0 h 898984"/>
              <a:gd name="connsiteX1" fmla="*/ 689919 w 4139514"/>
              <a:gd name="connsiteY1" fmla="*/ 0 h 898984"/>
              <a:gd name="connsiteX2" fmla="*/ 689919 w 4139514"/>
              <a:gd name="connsiteY2" fmla="*/ 0 h 898984"/>
              <a:gd name="connsiteX3" fmla="*/ 1228056 w 4139514"/>
              <a:gd name="connsiteY3" fmla="*/ 0 h 898984"/>
              <a:gd name="connsiteX4" fmla="*/ 1724798 w 4139514"/>
              <a:gd name="connsiteY4" fmla="*/ 0 h 898984"/>
              <a:gd name="connsiteX5" fmla="*/ 2352624 w 4139514"/>
              <a:gd name="connsiteY5" fmla="*/ 0 h 898984"/>
              <a:gd name="connsiteX6" fmla="*/ 3004597 w 4139514"/>
              <a:gd name="connsiteY6" fmla="*/ 0 h 898984"/>
              <a:gd name="connsiteX7" fmla="*/ 3559982 w 4139514"/>
              <a:gd name="connsiteY7" fmla="*/ 0 h 898984"/>
              <a:gd name="connsiteX8" fmla="*/ 4139514 w 4139514"/>
              <a:gd name="connsiteY8" fmla="*/ 0 h 898984"/>
              <a:gd name="connsiteX9" fmla="*/ 4139514 w 4139514"/>
              <a:gd name="connsiteY9" fmla="*/ 149831 h 898984"/>
              <a:gd name="connsiteX10" fmla="*/ 4139514 w 4139514"/>
              <a:gd name="connsiteY10" fmla="*/ 149831 h 898984"/>
              <a:gd name="connsiteX11" fmla="*/ 4139514 w 4139514"/>
              <a:gd name="connsiteY11" fmla="*/ 374577 h 898984"/>
              <a:gd name="connsiteX12" fmla="*/ 4139514 w 4139514"/>
              <a:gd name="connsiteY12" fmla="*/ 898984 h 898984"/>
              <a:gd name="connsiteX13" fmla="*/ 3511688 w 4139514"/>
              <a:gd name="connsiteY13" fmla="*/ 898984 h 898984"/>
              <a:gd name="connsiteX14" fmla="*/ 2883862 w 4139514"/>
              <a:gd name="connsiteY14" fmla="*/ 898984 h 898984"/>
              <a:gd name="connsiteX15" fmla="*/ 1724798 w 4139514"/>
              <a:gd name="connsiteY15" fmla="*/ 898984 h 898984"/>
              <a:gd name="connsiteX16" fmla="*/ 1186661 w 4139514"/>
              <a:gd name="connsiteY16" fmla="*/ 898984 h 898984"/>
              <a:gd name="connsiteX17" fmla="*/ 689919 w 4139514"/>
              <a:gd name="connsiteY17" fmla="*/ 898984 h 898984"/>
              <a:gd name="connsiteX18" fmla="*/ 689919 w 4139514"/>
              <a:gd name="connsiteY18" fmla="*/ 898984 h 898984"/>
              <a:gd name="connsiteX19" fmla="*/ 0 w 4139514"/>
              <a:gd name="connsiteY19" fmla="*/ 898984 h 898984"/>
              <a:gd name="connsiteX20" fmla="*/ 0 w 4139514"/>
              <a:gd name="connsiteY20" fmla="*/ 374577 h 898984"/>
              <a:gd name="connsiteX21" fmla="*/ -253959 w 4139514"/>
              <a:gd name="connsiteY21" fmla="*/ 99895 h 898984"/>
              <a:gd name="connsiteX22" fmla="*/ 0 w 4139514"/>
              <a:gd name="connsiteY22" fmla="*/ 149831 h 898984"/>
              <a:gd name="connsiteX23" fmla="*/ 0 w 4139514"/>
              <a:gd name="connsiteY23" fmla="*/ 0 h 89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39514" h="898984" fill="none" extrusionOk="0">
                <a:moveTo>
                  <a:pt x="0" y="0"/>
                </a:moveTo>
                <a:cubicBezTo>
                  <a:pt x="320277" y="27157"/>
                  <a:pt x="420222" y="6238"/>
                  <a:pt x="689919" y="0"/>
                </a:cubicBezTo>
                <a:lnTo>
                  <a:pt x="689919" y="0"/>
                </a:lnTo>
                <a:cubicBezTo>
                  <a:pt x="952394" y="9924"/>
                  <a:pt x="1094265" y="12509"/>
                  <a:pt x="1228056" y="0"/>
                </a:cubicBezTo>
                <a:cubicBezTo>
                  <a:pt x="1361847" y="-12509"/>
                  <a:pt x="1610975" y="-21674"/>
                  <a:pt x="1724798" y="0"/>
                </a:cubicBezTo>
                <a:cubicBezTo>
                  <a:pt x="1995972" y="-10117"/>
                  <a:pt x="2142038" y="3360"/>
                  <a:pt x="2352624" y="0"/>
                </a:cubicBezTo>
                <a:cubicBezTo>
                  <a:pt x="2563210" y="-3360"/>
                  <a:pt x="2788831" y="-1996"/>
                  <a:pt x="3004597" y="0"/>
                </a:cubicBezTo>
                <a:cubicBezTo>
                  <a:pt x="3220363" y="1996"/>
                  <a:pt x="3300930" y="-20496"/>
                  <a:pt x="3559982" y="0"/>
                </a:cubicBezTo>
                <a:cubicBezTo>
                  <a:pt x="3819035" y="20496"/>
                  <a:pt x="4014108" y="14052"/>
                  <a:pt x="4139514" y="0"/>
                </a:cubicBezTo>
                <a:cubicBezTo>
                  <a:pt x="4142042" y="48288"/>
                  <a:pt x="4138365" y="77181"/>
                  <a:pt x="4139514" y="149831"/>
                </a:cubicBezTo>
                <a:lnTo>
                  <a:pt x="4139514" y="149831"/>
                </a:lnTo>
                <a:cubicBezTo>
                  <a:pt x="4141613" y="248272"/>
                  <a:pt x="4130114" y="262210"/>
                  <a:pt x="4139514" y="374577"/>
                </a:cubicBezTo>
                <a:cubicBezTo>
                  <a:pt x="4144577" y="513823"/>
                  <a:pt x="4134545" y="753708"/>
                  <a:pt x="4139514" y="898984"/>
                </a:cubicBezTo>
                <a:cubicBezTo>
                  <a:pt x="3877276" y="891785"/>
                  <a:pt x="3699349" y="913657"/>
                  <a:pt x="3511688" y="898984"/>
                </a:cubicBezTo>
                <a:cubicBezTo>
                  <a:pt x="3324027" y="884311"/>
                  <a:pt x="3064659" y="910955"/>
                  <a:pt x="2883862" y="898984"/>
                </a:cubicBezTo>
                <a:cubicBezTo>
                  <a:pt x="2703065" y="887013"/>
                  <a:pt x="2276816" y="874667"/>
                  <a:pt x="1724798" y="898984"/>
                </a:cubicBezTo>
                <a:cubicBezTo>
                  <a:pt x="1599648" y="898644"/>
                  <a:pt x="1440676" y="881886"/>
                  <a:pt x="1186661" y="898984"/>
                </a:cubicBezTo>
                <a:cubicBezTo>
                  <a:pt x="932646" y="916082"/>
                  <a:pt x="792941" y="882416"/>
                  <a:pt x="689919" y="898984"/>
                </a:cubicBezTo>
                <a:lnTo>
                  <a:pt x="689919" y="898984"/>
                </a:lnTo>
                <a:cubicBezTo>
                  <a:pt x="543067" y="925970"/>
                  <a:pt x="162597" y="930453"/>
                  <a:pt x="0" y="898984"/>
                </a:cubicBezTo>
                <a:cubicBezTo>
                  <a:pt x="-22818" y="721112"/>
                  <a:pt x="-9575" y="616155"/>
                  <a:pt x="0" y="374577"/>
                </a:cubicBezTo>
                <a:cubicBezTo>
                  <a:pt x="-107732" y="284028"/>
                  <a:pt x="-134348" y="237672"/>
                  <a:pt x="-253959" y="99895"/>
                </a:cubicBezTo>
                <a:cubicBezTo>
                  <a:pt x="-194431" y="117401"/>
                  <a:pt x="-94411" y="132703"/>
                  <a:pt x="0" y="149831"/>
                </a:cubicBezTo>
                <a:cubicBezTo>
                  <a:pt x="-6687" y="117200"/>
                  <a:pt x="1289" y="59596"/>
                  <a:pt x="0" y="0"/>
                </a:cubicBezTo>
                <a:close/>
              </a:path>
              <a:path w="4139514" h="898984" stroke="0" extrusionOk="0">
                <a:moveTo>
                  <a:pt x="0" y="0"/>
                </a:moveTo>
                <a:cubicBezTo>
                  <a:pt x="228444" y="22777"/>
                  <a:pt x="498677" y="9251"/>
                  <a:pt x="689919" y="0"/>
                </a:cubicBezTo>
                <a:lnTo>
                  <a:pt x="689919" y="0"/>
                </a:lnTo>
                <a:cubicBezTo>
                  <a:pt x="854567" y="14484"/>
                  <a:pt x="1031701" y="-1667"/>
                  <a:pt x="1197010" y="0"/>
                </a:cubicBezTo>
                <a:cubicBezTo>
                  <a:pt x="1362319" y="1667"/>
                  <a:pt x="1602373" y="-18446"/>
                  <a:pt x="1724798" y="0"/>
                </a:cubicBezTo>
                <a:cubicBezTo>
                  <a:pt x="1959746" y="8990"/>
                  <a:pt x="2100160" y="-27211"/>
                  <a:pt x="2376771" y="0"/>
                </a:cubicBezTo>
                <a:cubicBezTo>
                  <a:pt x="2653382" y="27211"/>
                  <a:pt x="2765004" y="-20841"/>
                  <a:pt x="2932156" y="0"/>
                </a:cubicBezTo>
                <a:cubicBezTo>
                  <a:pt x="3099309" y="20841"/>
                  <a:pt x="3383750" y="4039"/>
                  <a:pt x="3535835" y="0"/>
                </a:cubicBezTo>
                <a:cubicBezTo>
                  <a:pt x="3687920" y="-4039"/>
                  <a:pt x="4002427" y="6160"/>
                  <a:pt x="4139514" y="0"/>
                </a:cubicBezTo>
                <a:cubicBezTo>
                  <a:pt x="4142795" y="54463"/>
                  <a:pt x="4139256" y="83816"/>
                  <a:pt x="4139514" y="149831"/>
                </a:cubicBezTo>
                <a:lnTo>
                  <a:pt x="4139514" y="149831"/>
                </a:lnTo>
                <a:cubicBezTo>
                  <a:pt x="4133740" y="228435"/>
                  <a:pt x="4147793" y="293213"/>
                  <a:pt x="4139514" y="374577"/>
                </a:cubicBezTo>
                <a:cubicBezTo>
                  <a:pt x="4138866" y="584061"/>
                  <a:pt x="4148620" y="774142"/>
                  <a:pt x="4139514" y="898984"/>
                </a:cubicBezTo>
                <a:cubicBezTo>
                  <a:pt x="3865852" y="913414"/>
                  <a:pt x="3712079" y="884857"/>
                  <a:pt x="3487541" y="898984"/>
                </a:cubicBezTo>
                <a:cubicBezTo>
                  <a:pt x="3263003" y="913111"/>
                  <a:pt x="3100110" y="916284"/>
                  <a:pt x="2956303" y="898984"/>
                </a:cubicBezTo>
                <a:cubicBezTo>
                  <a:pt x="2812496" y="881684"/>
                  <a:pt x="2475348" y="899236"/>
                  <a:pt x="2352624" y="898984"/>
                </a:cubicBezTo>
                <a:cubicBezTo>
                  <a:pt x="2229900" y="898732"/>
                  <a:pt x="1965098" y="902358"/>
                  <a:pt x="1724798" y="898984"/>
                </a:cubicBezTo>
                <a:cubicBezTo>
                  <a:pt x="1612184" y="885579"/>
                  <a:pt x="1414258" y="921484"/>
                  <a:pt x="1197010" y="898984"/>
                </a:cubicBezTo>
                <a:cubicBezTo>
                  <a:pt x="979762" y="876484"/>
                  <a:pt x="918031" y="910961"/>
                  <a:pt x="689919" y="898984"/>
                </a:cubicBezTo>
                <a:lnTo>
                  <a:pt x="689919" y="898984"/>
                </a:lnTo>
                <a:cubicBezTo>
                  <a:pt x="472153" y="881632"/>
                  <a:pt x="246188" y="921802"/>
                  <a:pt x="0" y="898984"/>
                </a:cubicBezTo>
                <a:cubicBezTo>
                  <a:pt x="4064" y="637455"/>
                  <a:pt x="11056" y="617457"/>
                  <a:pt x="0" y="374577"/>
                </a:cubicBezTo>
                <a:cubicBezTo>
                  <a:pt x="-124528" y="256127"/>
                  <a:pt x="-137557" y="210309"/>
                  <a:pt x="-253959" y="99895"/>
                </a:cubicBezTo>
                <a:cubicBezTo>
                  <a:pt x="-173541" y="104482"/>
                  <a:pt x="-91532" y="142229"/>
                  <a:pt x="0" y="149831"/>
                </a:cubicBezTo>
                <a:cubicBezTo>
                  <a:pt x="2077" y="109608"/>
                  <a:pt x="-3150" y="58478"/>
                  <a:pt x="0" y="0"/>
                </a:cubicBezTo>
                <a:close/>
              </a:path>
            </a:pathLst>
          </a:custGeom>
          <a:solidFill>
            <a:schemeClr val="bg1">
              <a:lumMod val="95000"/>
            </a:schemeClr>
          </a:solidFill>
          <a:ln w="19050">
            <a:solidFill>
              <a:srgbClr val="3E549D"/>
            </a:solidFill>
            <a:extLst>
              <a:ext uri="{C807C97D-BFC1-408E-A445-0C87EB9F89A2}">
                <ask:lineSketchStyleProps xmlns="" xmlns:ask="http://schemas.microsoft.com/office/drawing/2018/sketchyshapes" sd="2090912055">
                  <a:prstGeom prst="wedgeRectCallout">
                    <a:avLst>
                      <a:gd name="adj1" fmla="val -56135"/>
                      <a:gd name="adj2" fmla="val -38888"/>
                    </a:avLst>
                  </a:prstGeom>
                  <ask:type>
                    <ask:lineSketchFreehand/>
                  </ask:type>
                </ask:lineSketchStyleProps>
              </a:ext>
            </a:extLst>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b="1" dirty="0">
                <a:solidFill>
                  <a:schemeClr val="tx1"/>
                </a:solidFill>
                <a:latin typeface="The Hand Extrablack" panose="03070A02030502020204" pitchFamily="66" charset="0"/>
              </a:rPr>
              <a:t>Was abstimmen? Ist mir gerade viel zu anstrengend. Macht ihr das mal – wird schon passen!</a:t>
            </a:r>
          </a:p>
        </p:txBody>
      </p:sp>
      <p:grpSp>
        <p:nvGrpSpPr>
          <p:cNvPr id="13" name="Gruppieren 12">
            <a:extLst>
              <a:ext uri="{FF2B5EF4-FFF2-40B4-BE49-F238E27FC236}">
                <a16:creationId xmlns:a16="http://schemas.microsoft.com/office/drawing/2014/main" id="{66723208-C753-4773-B936-47858A56F7FF}"/>
              </a:ext>
            </a:extLst>
          </p:cNvPr>
          <p:cNvGrpSpPr/>
          <p:nvPr/>
        </p:nvGrpSpPr>
        <p:grpSpPr>
          <a:xfrm>
            <a:off x="5436452" y="3191930"/>
            <a:ext cx="1223351" cy="1113270"/>
            <a:chOff x="5467567" y="2909734"/>
            <a:chExt cx="1223351" cy="1113270"/>
          </a:xfrm>
        </p:grpSpPr>
        <p:pic>
          <p:nvPicPr>
            <p:cNvPr id="14" name="Grafik 13">
              <a:extLst>
                <a:ext uri="{FF2B5EF4-FFF2-40B4-BE49-F238E27FC236}">
                  <a16:creationId xmlns:a16="http://schemas.microsoft.com/office/drawing/2014/main" id="{7A74090E-6382-462D-B7C8-3A8AC22957F7}"/>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319" t="60189" r="319" b="-5107"/>
            <a:stretch/>
          </p:blipFill>
          <p:spPr>
            <a:xfrm flipH="1">
              <a:off x="5467567" y="3225672"/>
              <a:ext cx="1066352" cy="611138"/>
            </a:xfrm>
            <a:prstGeom prst="rect">
              <a:avLst/>
            </a:prstGeom>
          </p:spPr>
        </p:pic>
        <p:sp>
          <p:nvSpPr>
            <p:cNvPr id="15" name="Verbotsymbol 14">
              <a:extLst>
                <a:ext uri="{FF2B5EF4-FFF2-40B4-BE49-F238E27FC236}">
                  <a16:creationId xmlns:a16="http://schemas.microsoft.com/office/drawing/2014/main" id="{58FBAF0B-65E7-435E-BA60-DD326851A820}"/>
                </a:ext>
              </a:extLst>
            </p:cNvPr>
            <p:cNvSpPr/>
            <p:nvPr/>
          </p:nvSpPr>
          <p:spPr>
            <a:xfrm rot="4857421">
              <a:off x="5548121" y="2880206"/>
              <a:ext cx="1113270" cy="1172325"/>
            </a:xfrm>
            <a:prstGeom prst="noSmoking">
              <a:avLst>
                <a:gd name="adj" fmla="val 5549"/>
              </a:avLst>
            </a:prstGeom>
            <a:solidFill>
              <a:srgbClr val="C0000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27188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CF8BAC-10A1-45C1-AB9C-C5F802D3F9E4}"/>
              </a:ext>
            </a:extLst>
          </p:cNvPr>
          <p:cNvSpPr txBox="1"/>
          <p:nvPr/>
        </p:nvSpPr>
        <p:spPr>
          <a:xfrm>
            <a:off x="1349604" y="746514"/>
            <a:ext cx="9492791" cy="1077218"/>
          </a:xfrm>
          <a:prstGeom prst="rect">
            <a:avLst/>
          </a:prstGeom>
          <a:noFill/>
        </p:spPr>
        <p:txBody>
          <a:bodyPr wrap="square">
            <a:spAutoFit/>
          </a:bodyPr>
          <a:lstStyle/>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Wahlbeteiligung bei der Europawahl 2019 </a:t>
            </a:r>
          </a:p>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in Deutschland</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319722FD-847B-4B13-AFB1-B226A9896E1E}"/>
              </a:ext>
            </a:extLst>
          </p:cNvPr>
          <p:cNvSpPr txBox="1"/>
          <p:nvPr/>
        </p:nvSpPr>
        <p:spPr>
          <a:xfrm>
            <a:off x="5610517" y="5849876"/>
            <a:ext cx="6267255" cy="261610"/>
          </a:xfrm>
          <a:prstGeom prst="rect">
            <a:avLst/>
          </a:prstGeom>
          <a:noFill/>
        </p:spPr>
        <p:txBody>
          <a:bodyPr wrap="square" rtlCol="0">
            <a:spAutoFit/>
          </a:bodyPr>
          <a:lstStyle/>
          <a:p>
            <a:r>
              <a:rPr lang="de-DE" sz="1100" dirty="0"/>
              <a:t>(Quelle: </a:t>
            </a:r>
            <a:r>
              <a:rPr lang="de-DE" sz="1100" dirty="0">
                <a:hlinkClick r:id="rId3"/>
              </a:rPr>
              <a:t>https://www.europarl.europa.eu/election-results-2019/de/wahlbeteiligung/</a:t>
            </a:r>
            <a:r>
              <a:rPr lang="de-DE" sz="1100" dirty="0"/>
              <a:t>, DL vom 14.08.2023)</a:t>
            </a:r>
          </a:p>
        </p:txBody>
      </p:sp>
      <p:pic>
        <p:nvPicPr>
          <p:cNvPr id="5" name="Bild 2" descr="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
            <a:extLst>
              <a:ext uri="{FF2B5EF4-FFF2-40B4-BE49-F238E27FC236}">
                <a16:creationId xmlns:a16="http://schemas.microsoft.com/office/drawing/2014/main" id="{F5598613-0C06-4F4F-8255-0B97C99EAA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394" y="2281549"/>
            <a:ext cx="1965621" cy="2208665"/>
          </a:xfrm>
          <a:prstGeom prst="rect">
            <a:avLst/>
          </a:prstGeom>
          <a:noFill/>
          <a:ln>
            <a:noFill/>
          </a:ln>
        </p:spPr>
      </p:pic>
      <p:sp>
        <p:nvSpPr>
          <p:cNvPr id="6" name="Textfeld 5">
            <a:extLst>
              <a:ext uri="{FF2B5EF4-FFF2-40B4-BE49-F238E27FC236}">
                <a16:creationId xmlns:a16="http://schemas.microsoft.com/office/drawing/2014/main" id="{A203E84B-A8A6-4EF3-B44B-634015EC007C}"/>
              </a:ext>
            </a:extLst>
          </p:cNvPr>
          <p:cNvSpPr txBox="1"/>
          <p:nvPr/>
        </p:nvSpPr>
        <p:spPr>
          <a:xfrm>
            <a:off x="8107058" y="4138367"/>
            <a:ext cx="1743957" cy="523220"/>
          </a:xfrm>
          <a:prstGeom prst="rect">
            <a:avLst/>
          </a:prstGeom>
          <a:noFill/>
        </p:spPr>
        <p:txBody>
          <a:bodyPr wrap="square" rtlCol="0">
            <a:spAutoFit/>
          </a:bodyPr>
          <a:lstStyle/>
          <a:p>
            <a:r>
              <a:rPr lang="de-DE" sz="2800" b="1" dirty="0"/>
              <a:t>61,38 %</a:t>
            </a:r>
          </a:p>
        </p:txBody>
      </p:sp>
      <p:sp>
        <p:nvSpPr>
          <p:cNvPr id="7" name="Textfeld 6">
            <a:extLst>
              <a:ext uri="{FF2B5EF4-FFF2-40B4-BE49-F238E27FC236}">
                <a16:creationId xmlns:a16="http://schemas.microsoft.com/office/drawing/2014/main" id="{F64C0499-4578-404E-A168-9D13DAB6FFAF}"/>
              </a:ext>
            </a:extLst>
          </p:cNvPr>
          <p:cNvSpPr txBox="1"/>
          <p:nvPr/>
        </p:nvSpPr>
        <p:spPr>
          <a:xfrm>
            <a:off x="2187024" y="2451808"/>
            <a:ext cx="5698370" cy="1384995"/>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Jede/jeder dritte Wahlberechtigte </a:t>
            </a:r>
            <a:r>
              <a:rPr lang="de-DE" sz="2800" dirty="0">
                <a:latin typeface="Arial" panose="020B0604020202020204" pitchFamily="34" charset="0"/>
                <a:cs typeface="Arial" panose="020B0604020202020204" pitchFamily="34" charset="0"/>
              </a:rPr>
              <a:t>in Deutschland ist 2019 </a:t>
            </a:r>
            <a:r>
              <a:rPr lang="de-DE" sz="2800" b="1" dirty="0">
                <a:latin typeface="Arial" panose="020B0604020202020204" pitchFamily="34" charset="0"/>
                <a:cs typeface="Arial" panose="020B0604020202020204" pitchFamily="34" charset="0"/>
              </a:rPr>
              <a:t>nicht</a:t>
            </a:r>
            <a:r>
              <a:rPr lang="de-DE" sz="2800" dirty="0">
                <a:latin typeface="Arial" panose="020B0604020202020204" pitchFamily="34" charset="0"/>
                <a:cs typeface="Arial" panose="020B0604020202020204" pitchFamily="34" charset="0"/>
              </a:rPr>
              <a:t> zur Wahl gegangen.</a:t>
            </a:r>
          </a:p>
        </p:txBody>
      </p:sp>
      <p:sp>
        <p:nvSpPr>
          <p:cNvPr id="8" name="Textfeld 7">
            <a:extLst>
              <a:ext uri="{FF2B5EF4-FFF2-40B4-BE49-F238E27FC236}">
                <a16:creationId xmlns:a16="http://schemas.microsoft.com/office/drawing/2014/main" id="{F7474AE1-AF0E-4091-A97C-535A2D8892E0}"/>
              </a:ext>
            </a:extLst>
          </p:cNvPr>
          <p:cNvSpPr txBox="1"/>
          <p:nvPr/>
        </p:nvSpPr>
        <p:spPr>
          <a:xfrm>
            <a:off x="1743546" y="4791971"/>
            <a:ext cx="9492791"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Warum gehen viele Wahlberechtigte nicht wählen?</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2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0FEB42-5FF2-4F80-817A-1579DE67B58B}"/>
              </a:ext>
            </a:extLst>
          </p:cNvPr>
          <p:cNvSpPr/>
          <p:nvPr/>
        </p:nvSpPr>
        <p:spPr>
          <a:xfrm>
            <a:off x="477520" y="853440"/>
            <a:ext cx="1093216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4D1827A-6DA4-4EC1-83B3-7C50231026E0}"/>
              </a:ext>
            </a:extLst>
          </p:cNvPr>
          <p:cNvPicPr>
            <a:picLocks noChangeAspect="1"/>
          </p:cNvPicPr>
          <p:nvPr/>
        </p:nvPicPr>
        <p:blipFill rotWithShape="1">
          <a:blip r:embed="rId2"/>
          <a:srcRect r="74499"/>
          <a:stretch/>
        </p:blipFill>
        <p:spPr>
          <a:xfrm>
            <a:off x="669290" y="914400"/>
            <a:ext cx="1027430" cy="892018"/>
          </a:xfrm>
          <a:prstGeom prst="rect">
            <a:avLst/>
          </a:prstGeom>
        </p:spPr>
      </p:pic>
      <p:pic>
        <p:nvPicPr>
          <p:cNvPr id="4" name="Grafik 3">
            <a:extLst>
              <a:ext uri="{FF2B5EF4-FFF2-40B4-BE49-F238E27FC236}">
                <a16:creationId xmlns:a16="http://schemas.microsoft.com/office/drawing/2014/main" id="{12FE06F4-BA89-4D46-BE46-C1D4256662F0}"/>
              </a:ext>
            </a:extLst>
          </p:cNvPr>
          <p:cNvPicPr>
            <a:picLocks noChangeAspect="1"/>
          </p:cNvPicPr>
          <p:nvPr/>
        </p:nvPicPr>
        <p:blipFill>
          <a:blip r:embed="rId3"/>
          <a:stretch>
            <a:fillRect/>
          </a:stretch>
        </p:blipFill>
        <p:spPr>
          <a:xfrm>
            <a:off x="1818640" y="2995770"/>
            <a:ext cx="8743950" cy="2181225"/>
          </a:xfrm>
          <a:prstGeom prst="rect">
            <a:avLst/>
          </a:prstGeom>
        </p:spPr>
      </p:pic>
      <p:pic>
        <p:nvPicPr>
          <p:cNvPr id="5" name="Grafik 4">
            <a:extLst>
              <a:ext uri="{FF2B5EF4-FFF2-40B4-BE49-F238E27FC236}">
                <a16:creationId xmlns:a16="http://schemas.microsoft.com/office/drawing/2014/main" id="{E9487CA0-3ACD-4FF5-ABEB-0E222C6241FC}"/>
              </a:ext>
            </a:extLst>
          </p:cNvPr>
          <p:cNvPicPr>
            <a:picLocks noChangeAspect="1"/>
          </p:cNvPicPr>
          <p:nvPr/>
        </p:nvPicPr>
        <p:blipFill rotWithShape="1">
          <a:blip r:embed="rId4"/>
          <a:srcRect b="9346"/>
          <a:stretch/>
        </p:blipFill>
        <p:spPr>
          <a:xfrm>
            <a:off x="2176462" y="1657825"/>
            <a:ext cx="7534275" cy="1562895"/>
          </a:xfrm>
          <a:prstGeom prst="rect">
            <a:avLst/>
          </a:prstGeom>
        </p:spPr>
      </p:pic>
      <p:sp>
        <p:nvSpPr>
          <p:cNvPr id="6" name="Rechteck 5">
            <a:extLst>
              <a:ext uri="{FF2B5EF4-FFF2-40B4-BE49-F238E27FC236}">
                <a16:creationId xmlns:a16="http://schemas.microsoft.com/office/drawing/2014/main" id="{47B535D9-82EF-4CF3-B1C3-84C1C8A329C1}"/>
              </a:ext>
            </a:extLst>
          </p:cNvPr>
          <p:cNvSpPr/>
          <p:nvPr/>
        </p:nvSpPr>
        <p:spPr>
          <a:xfrm>
            <a:off x="4226560" y="5958105"/>
            <a:ext cx="9916160" cy="246221"/>
          </a:xfrm>
          <a:prstGeom prst="rect">
            <a:avLst/>
          </a:prstGeom>
        </p:spPr>
        <p:txBody>
          <a:bodyPr wrap="square">
            <a:spAutoFit/>
          </a:bodyPr>
          <a:lstStyle/>
          <a:p>
            <a:r>
              <a:rPr lang="de-DE" sz="1000" dirty="0"/>
              <a:t>(Quelle: </a:t>
            </a:r>
            <a:r>
              <a:rPr lang="de-DE" sz="1000" dirty="0">
                <a:hlinkClick r:id="rId5"/>
              </a:rPr>
              <a:t>https://www.bundestag.de/dokumente/textarchiv/2022/kw45-de-europawahlgesetz-917458</a:t>
            </a:r>
            <a:r>
              <a:rPr lang="de-DE" sz="1000" dirty="0"/>
              <a:t>, zuletzt eingesehen am 6.8.2023)</a:t>
            </a:r>
          </a:p>
        </p:txBody>
      </p:sp>
      <p:sp>
        <p:nvSpPr>
          <p:cNvPr id="7" name="Rechteck 6">
            <a:extLst>
              <a:ext uri="{FF2B5EF4-FFF2-40B4-BE49-F238E27FC236}">
                <a16:creationId xmlns:a16="http://schemas.microsoft.com/office/drawing/2014/main" id="{45BA8585-126D-4A41-B47A-339E66D02A8C}"/>
              </a:ext>
            </a:extLst>
          </p:cNvPr>
          <p:cNvSpPr/>
          <p:nvPr/>
        </p:nvSpPr>
        <p:spPr>
          <a:xfrm>
            <a:off x="6248400" y="1014331"/>
            <a:ext cx="4832510" cy="1077218"/>
          </a:xfrm>
          <a:prstGeom prst="rect">
            <a:avLst/>
          </a:prstGeom>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Auszug aus der Website</a:t>
            </a:r>
          </a:p>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des Bundestages</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AB951B3A-1B9C-4DBD-87F8-AEB5656FA991}"/>
              </a:ext>
            </a:extLst>
          </p:cNvPr>
          <p:cNvSpPr/>
          <p:nvPr/>
        </p:nvSpPr>
        <p:spPr>
          <a:xfrm>
            <a:off x="782320" y="5116335"/>
            <a:ext cx="7491987" cy="830997"/>
          </a:xfrm>
          <a:prstGeom prst="rect">
            <a:avLst/>
          </a:prstGeom>
        </p:spPr>
        <p:txBody>
          <a:bodyPr wrap="none">
            <a:spAutoFit/>
          </a:bodyPr>
          <a:lstStyle/>
          <a:p>
            <a:r>
              <a:rPr lang="de-DE" sz="24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Welche Chancen und Möglichkeiten bieten sich euch </a:t>
            </a:r>
          </a:p>
          <a:p>
            <a:r>
              <a:rPr lang="de-DE" sz="24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mit der Herabsetzung des Wahlalters?</a:t>
            </a:r>
            <a:endParaRPr lang="de-DE"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85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C56F945-BDA4-4F09-8CC5-479254866390}"/>
              </a:ext>
            </a:extLst>
          </p:cNvPr>
          <p:cNvSpPr/>
          <p:nvPr/>
        </p:nvSpPr>
        <p:spPr>
          <a:xfrm>
            <a:off x="5527040" y="691108"/>
            <a:ext cx="5913120" cy="5262979"/>
          </a:xfrm>
          <a:prstGeom prst="rect">
            <a:avLst/>
          </a:prstGeom>
        </p:spPr>
        <p:txBody>
          <a:bodyPr wrap="square">
            <a:spAutoFit/>
          </a:bodyPr>
          <a:lstStyle/>
          <a:p>
            <a:pPr algn="ctr" defTabSz="457200"/>
            <a:endParaRPr lang="de-DE" sz="2400" dirty="0">
              <a:ln w="0">
                <a:solidFill>
                  <a:srgbClr val="002060"/>
                </a:solidFill>
              </a:ln>
              <a:effectLst>
                <a:outerShdw blurRad="38100" dist="25400" dir="5400000" algn="ctr" rotWithShape="0">
                  <a:srgbClr val="6E747A">
                    <a:alpha val="43000"/>
                  </a:srgbClr>
                </a:outerShdw>
              </a:effectLst>
              <a:latin typeface="Arial" panose="020B0604020202020204" pitchFamily="34" charset="0"/>
              <a:ea typeface="Gungsuh" panose="02030600000101010101" pitchFamily="18" charset="-127"/>
              <a:cs typeface="Arial" panose="020B0604020202020204" pitchFamily="34" charset="0"/>
            </a:endParaRPr>
          </a:p>
          <a:p>
            <a:pPr algn="ctr" defTabSz="457200"/>
            <a:endParaRPr lang="de-DE" sz="2400" dirty="0">
              <a:latin typeface="Arial" panose="020B0604020202020204" pitchFamily="34" charset="0"/>
              <a:ea typeface="Gungsuh" panose="02030600000101010101" pitchFamily="18" charset="-127"/>
              <a:cs typeface="Arial" panose="020B0604020202020204" pitchFamily="34" charset="0"/>
            </a:endParaRPr>
          </a:p>
          <a:p>
            <a:pPr defTabSz="457200"/>
            <a:r>
              <a:rPr lang="de-DE" sz="2400" dirty="0">
                <a:latin typeface="Arial" panose="020B0604020202020204" pitchFamily="34" charset="0"/>
                <a:ea typeface="Gungsuh" panose="02030600000101010101" pitchFamily="18" charset="-127"/>
                <a:cs typeface="Arial" panose="020B0604020202020204" pitchFamily="34" charset="0"/>
              </a:rPr>
              <a:t>Die Wahlbeteiligung bei der Abstimmung für den Brexit (Austritt von Großbritannien aus der EU) der </a:t>
            </a:r>
            <a:r>
              <a:rPr lang="de-DE" sz="2400" b="1" dirty="0">
                <a:latin typeface="Arial" panose="020B0604020202020204" pitchFamily="34" charset="0"/>
                <a:ea typeface="Gungsuh" panose="02030600000101010101" pitchFamily="18" charset="-127"/>
                <a:cs typeface="Arial" panose="020B0604020202020204" pitchFamily="34" charset="0"/>
              </a:rPr>
              <a:t>18 – 24-jährigen </a:t>
            </a:r>
            <a:r>
              <a:rPr lang="de-DE" sz="2400" dirty="0">
                <a:latin typeface="Arial" panose="020B0604020202020204" pitchFamily="34" charset="0"/>
                <a:ea typeface="Gungsuh" panose="02030600000101010101" pitchFamily="18" charset="-127"/>
                <a:cs typeface="Arial" panose="020B0604020202020204" pitchFamily="34" charset="0"/>
              </a:rPr>
              <a:t>lag bei </a:t>
            </a:r>
            <a:r>
              <a:rPr lang="de-DE" sz="2400" b="1" dirty="0">
                <a:latin typeface="Arial" panose="020B0604020202020204" pitchFamily="34" charset="0"/>
                <a:ea typeface="Gungsuh" panose="02030600000101010101" pitchFamily="18" charset="-127"/>
                <a:cs typeface="Arial" panose="020B0604020202020204" pitchFamily="34" charset="0"/>
              </a:rPr>
              <a:t>36 %.</a:t>
            </a:r>
          </a:p>
          <a:p>
            <a:pPr defTabSz="457200"/>
            <a:r>
              <a:rPr lang="de-DE" sz="2400" dirty="0">
                <a:latin typeface="Arial" panose="020B0604020202020204" pitchFamily="34" charset="0"/>
                <a:ea typeface="Gungsuh" panose="02030600000101010101" pitchFamily="18" charset="-127"/>
                <a:cs typeface="Arial" panose="020B0604020202020204" pitchFamily="34" charset="0"/>
              </a:rPr>
              <a:t>Nach der Brexit-Abstimmung gab es eine </a:t>
            </a:r>
            <a:r>
              <a:rPr lang="de-DE" sz="2400" dirty="0" err="1">
                <a:latin typeface="Arial" panose="020B0604020202020204" pitchFamily="34" charset="0"/>
                <a:ea typeface="Gungsuh" panose="02030600000101010101" pitchFamily="18" charset="-127"/>
                <a:cs typeface="Arial" panose="020B0604020202020204" pitchFamily="34" charset="0"/>
              </a:rPr>
              <a:t>Social</a:t>
            </a:r>
            <a:r>
              <a:rPr lang="de-DE" sz="2400" dirty="0">
                <a:latin typeface="Arial" panose="020B0604020202020204" pitchFamily="34" charset="0"/>
                <a:ea typeface="Gungsuh" panose="02030600000101010101" pitchFamily="18" charset="-127"/>
                <a:cs typeface="Arial" panose="020B0604020202020204" pitchFamily="34" charset="0"/>
              </a:rPr>
              <a:t>-Media-Kampagne dieser Altersgruppe, in der sie unter dem </a:t>
            </a:r>
            <a:r>
              <a:rPr lang="de-DE" sz="2400" b="1" dirty="0">
                <a:latin typeface="Arial" panose="020B0604020202020204" pitchFamily="34" charset="0"/>
                <a:ea typeface="Gungsuh" panose="02030600000101010101" pitchFamily="18" charset="-127"/>
                <a:cs typeface="Arial" panose="020B0604020202020204" pitchFamily="34" charset="0"/>
              </a:rPr>
              <a:t>Hashtag #NOTMYVOTE </a:t>
            </a:r>
            <a:r>
              <a:rPr lang="de-DE" sz="2400" dirty="0">
                <a:latin typeface="Arial" panose="020B0604020202020204" pitchFamily="34" charset="0"/>
                <a:ea typeface="Gungsuh" panose="02030600000101010101" pitchFamily="18" charset="-127"/>
                <a:cs typeface="Arial" panose="020B0604020202020204" pitchFamily="34" charset="0"/>
              </a:rPr>
              <a:t>Ihre Unzufriedenheit über den Ausgang der Abstimmung geäußert haben. </a:t>
            </a:r>
            <a:br>
              <a:rPr lang="de-DE" sz="2400" dirty="0">
                <a:latin typeface="Arial" panose="020B0604020202020204" pitchFamily="34" charset="0"/>
                <a:ea typeface="Gungsuh" panose="02030600000101010101" pitchFamily="18" charset="-127"/>
                <a:cs typeface="Arial" panose="020B0604020202020204" pitchFamily="34" charset="0"/>
              </a:rPr>
            </a:br>
            <a:br>
              <a:rPr lang="de-DE" sz="2400" dirty="0">
                <a:latin typeface="Arial" panose="020B0604020202020204" pitchFamily="34" charset="0"/>
                <a:ea typeface="Gungsuh" panose="02030600000101010101" pitchFamily="18" charset="-127"/>
                <a:cs typeface="Arial" panose="020B0604020202020204" pitchFamily="34" charset="0"/>
              </a:rPr>
            </a:br>
            <a:endParaRPr lang="de-DE" sz="2400" dirty="0">
              <a:latin typeface="Arial" panose="020B0604020202020204" pitchFamily="34" charset="0"/>
              <a:ea typeface="Gungsuh" panose="02030600000101010101" pitchFamily="18" charset="-127"/>
              <a:cs typeface="Arial" panose="020B0604020202020204" pitchFamily="34" charset="0"/>
            </a:endParaRPr>
          </a:p>
        </p:txBody>
      </p:sp>
      <p:pic>
        <p:nvPicPr>
          <p:cNvPr id="5" name="Grafik 4">
            <a:extLst>
              <a:ext uri="{FF2B5EF4-FFF2-40B4-BE49-F238E27FC236}">
                <a16:creationId xmlns:a16="http://schemas.microsoft.com/office/drawing/2014/main" id="{B5377F0A-12B4-430B-A9A2-71EB49A4D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 y="1288287"/>
            <a:ext cx="4368800" cy="3842665"/>
          </a:xfrm>
          <a:prstGeom prst="rect">
            <a:avLst/>
          </a:prstGeom>
        </p:spPr>
      </p:pic>
      <p:sp>
        <p:nvSpPr>
          <p:cNvPr id="6" name="Textfeld 5">
            <a:extLst>
              <a:ext uri="{FF2B5EF4-FFF2-40B4-BE49-F238E27FC236}">
                <a16:creationId xmlns:a16="http://schemas.microsoft.com/office/drawing/2014/main" id="{C5BEC16E-4B55-45DD-AA54-BBF40BD700BF}"/>
              </a:ext>
            </a:extLst>
          </p:cNvPr>
          <p:cNvSpPr txBox="1"/>
          <p:nvPr/>
        </p:nvSpPr>
        <p:spPr>
          <a:xfrm>
            <a:off x="3464092" y="5130952"/>
            <a:ext cx="1786446" cy="246221"/>
          </a:xfrm>
          <a:prstGeom prst="rect">
            <a:avLst/>
          </a:prstGeom>
          <a:noFill/>
        </p:spPr>
        <p:txBody>
          <a:bodyPr wrap="square" rtlCol="0">
            <a:spAutoFit/>
          </a:bodyPr>
          <a:lstStyle/>
          <a:p>
            <a:r>
              <a:rPr lang="de-DE" sz="1000" dirty="0"/>
              <a:t>©clipdealer.com/B113871542 </a:t>
            </a:r>
          </a:p>
        </p:txBody>
      </p:sp>
    </p:spTree>
    <p:extLst>
      <p:ext uri="{BB962C8B-B14F-4D97-AF65-F5344CB8AC3E}">
        <p14:creationId xmlns:p14="http://schemas.microsoft.com/office/powerpoint/2010/main" val="126493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947B64-0309-43BC-B851-3E2F796D738A}"/>
              </a:ext>
            </a:extLst>
          </p:cNvPr>
          <p:cNvSpPr txBox="1"/>
          <p:nvPr/>
        </p:nvSpPr>
        <p:spPr>
          <a:xfrm>
            <a:off x="1553497" y="2879948"/>
            <a:ext cx="9311148"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Erstellt im Arbeitskreis Politische Bildung.</a:t>
            </a:r>
          </a:p>
        </p:txBody>
      </p:sp>
      <p:pic>
        <p:nvPicPr>
          <p:cNvPr id="4" name="Grafik 3">
            <a:extLst>
              <a:ext uri="{FF2B5EF4-FFF2-40B4-BE49-F238E27FC236}">
                <a16:creationId xmlns:a16="http://schemas.microsoft.com/office/drawing/2014/main" id="{C57A060D-7E93-4454-97CE-8B337ED98A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4313" y="3516388"/>
            <a:ext cx="4876800" cy="1257300"/>
          </a:xfrm>
          <a:prstGeom prst="rect">
            <a:avLst/>
          </a:prstGeom>
        </p:spPr>
      </p:pic>
    </p:spTree>
    <p:extLst>
      <p:ext uri="{BB962C8B-B14F-4D97-AF65-F5344CB8AC3E}">
        <p14:creationId xmlns:p14="http://schemas.microsoft.com/office/powerpoint/2010/main" val="413623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EA5E64-E3B7-470A-88DB-C20B55A44439}"/>
              </a:ext>
            </a:extLst>
          </p:cNvPr>
          <p:cNvSpPr txBox="1"/>
          <p:nvPr/>
        </p:nvSpPr>
        <p:spPr>
          <a:xfrm>
            <a:off x="943897" y="1032388"/>
            <a:ext cx="940947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Bildnachweis</a:t>
            </a:r>
          </a:p>
        </p:txBody>
      </p:sp>
      <p:sp>
        <p:nvSpPr>
          <p:cNvPr id="3" name="Textfeld 2">
            <a:extLst>
              <a:ext uri="{FF2B5EF4-FFF2-40B4-BE49-F238E27FC236}">
                <a16:creationId xmlns:a16="http://schemas.microsoft.com/office/drawing/2014/main" id="{7017EA55-8BCA-416E-B04C-7CDE1032FDF8}"/>
              </a:ext>
            </a:extLst>
          </p:cNvPr>
          <p:cNvSpPr txBox="1"/>
          <p:nvPr/>
        </p:nvSpPr>
        <p:spPr>
          <a:xfrm>
            <a:off x="943897" y="1509253"/>
            <a:ext cx="9409471"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 Europaflagge, istockphoto.com – Bild-Nr. iStock-932091474</a:t>
            </a:r>
          </a:p>
          <a:p>
            <a:r>
              <a:rPr lang="de-DE" sz="1400" dirty="0">
                <a:latin typeface="Arial" panose="020B0604020202020204" pitchFamily="34" charset="0"/>
                <a:cs typeface="Arial" panose="020B0604020202020204" pitchFamily="34" charset="0"/>
              </a:rPr>
              <a:t>Folie 9 ff. </a:t>
            </a:r>
            <a:r>
              <a:rPr lang="de-DE" sz="1400" dirty="0" err="1">
                <a:latin typeface="Arial" panose="020B0604020202020204" pitchFamily="34" charset="0"/>
                <a:cs typeface="Arial" panose="020B0604020202020204" pitchFamily="34" charset="0"/>
              </a:rPr>
              <a:t>Openclipart</a:t>
            </a:r>
            <a:r>
              <a:rPr lang="de-DE" sz="1400" dirty="0">
                <a:latin typeface="Arial" panose="020B0604020202020204" pitchFamily="34" charset="0"/>
                <a:cs typeface="Arial" panose="020B0604020202020204" pitchFamily="34" charset="0"/>
              </a:rPr>
              <a:t> (Public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 Freesvg.org/SVG ID: 128767 – SVG ID: 3425 </a:t>
            </a:r>
          </a:p>
          <a:p>
            <a:r>
              <a:rPr lang="de-DE" sz="1400" dirty="0">
                <a:latin typeface="Arial" panose="020B0604020202020204" pitchFamily="34" charset="0"/>
                <a:cs typeface="Arial" panose="020B0604020202020204" pitchFamily="34" charset="0"/>
              </a:rPr>
              <a:t>Folie 15 Brexit, ©clipdealer.com/B113871542 </a:t>
            </a:r>
          </a:p>
          <a:p>
            <a:endParaRPr lang="de-DE" sz="14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F590EA6B-BE6F-4FB6-A226-913B168DE9ED}"/>
              </a:ext>
            </a:extLst>
          </p:cNvPr>
          <p:cNvSpPr/>
          <p:nvPr/>
        </p:nvSpPr>
        <p:spPr>
          <a:xfrm>
            <a:off x="943897" y="3352489"/>
            <a:ext cx="19415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Quellennachweis</a:t>
            </a:r>
          </a:p>
        </p:txBody>
      </p:sp>
      <p:sp>
        <p:nvSpPr>
          <p:cNvPr id="5" name="Textfeld 4">
            <a:extLst>
              <a:ext uri="{FF2B5EF4-FFF2-40B4-BE49-F238E27FC236}">
                <a16:creationId xmlns:a16="http://schemas.microsoft.com/office/drawing/2014/main" id="{CD16646D-E966-4BA0-A5FC-148095DB6F2B}"/>
              </a:ext>
            </a:extLst>
          </p:cNvPr>
          <p:cNvSpPr txBox="1"/>
          <p:nvPr/>
        </p:nvSpPr>
        <p:spPr>
          <a:xfrm>
            <a:off x="943897" y="3903406"/>
            <a:ext cx="10677832" cy="138499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Europäisches Parlament, Wahlbeteiligung, in: </a:t>
            </a:r>
            <a:r>
              <a:rPr lang="de-DE" sz="1400" dirty="0">
                <a:latin typeface="Arial" panose="020B0604020202020204" pitchFamily="34" charset="0"/>
                <a:cs typeface="Arial" panose="020B0604020202020204" pitchFamily="34" charset="0"/>
                <a:hlinkClick r:id="rId2"/>
              </a:rPr>
              <a:t>https://www.europarl.europa.eu/election-results-2019/de/wahlbeteiligung/</a:t>
            </a:r>
            <a:r>
              <a:rPr lang="de-DE" sz="1400" dirty="0">
                <a:latin typeface="Arial" panose="020B0604020202020204" pitchFamily="34" charset="0"/>
                <a:cs typeface="Arial" panose="020B0604020202020204" pitchFamily="34" charset="0"/>
              </a:rPr>
              <a:t>, DL vom 14.08.2023</a:t>
            </a:r>
          </a:p>
          <a:p>
            <a:r>
              <a:rPr lang="de-DE" sz="1400" dirty="0">
                <a:latin typeface="Arial" panose="020B0604020202020204" pitchFamily="34" charset="0"/>
                <a:cs typeface="Arial" panose="020B0604020202020204" pitchFamily="34" charset="0"/>
              </a:rPr>
              <a:t>Deutscher Bundestag – Wahlrechtskommission, Pro und Contra Herabsenkung des Wahlalters bei der Bundestagswahl und der Europawahl, in: : </a:t>
            </a:r>
            <a:r>
              <a:rPr lang="de-DE" sz="1400" dirty="0">
                <a:latin typeface="Arial" panose="020B0604020202020204" pitchFamily="34" charset="0"/>
                <a:cs typeface="Arial" panose="020B0604020202020204" pitchFamily="34" charset="0"/>
                <a:hlinkClick r:id="rId3"/>
              </a:rPr>
              <a:t>https://www.bundestag.de/dokumente/textarchiv/2022/kw45-de-europawahlgesetz-917458</a:t>
            </a:r>
            <a:r>
              <a:rPr lang="de-DE" sz="1400" dirty="0">
                <a:latin typeface="Arial" panose="020B0604020202020204" pitchFamily="34" charset="0"/>
                <a:cs typeface="Arial" panose="020B0604020202020204" pitchFamily="34" charset="0"/>
              </a:rPr>
              <a:t>, zuletzt eingesehen am 6.8.2023</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79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1C7938-221C-4625-946A-6B5F2BD04926}"/>
              </a:ext>
            </a:extLst>
          </p:cNvPr>
          <p:cNvPicPr>
            <a:picLocks noChangeAspect="1" noChangeArrowheads="1"/>
          </p:cNvPicPr>
          <p:nvPr/>
        </p:nvPicPr>
        <p:blipFill>
          <a:blip r:embed="rId2"/>
          <a:stretch/>
        </p:blipFill>
        <p:spPr bwMode="auto">
          <a:xfrm>
            <a:off x="379626" y="136687"/>
            <a:ext cx="762984" cy="523189"/>
          </a:xfrm>
          <a:prstGeom prst="rect">
            <a:avLst/>
          </a:prstGeom>
          <a:noFill/>
        </p:spPr>
      </p:pic>
      <p:sp>
        <p:nvSpPr>
          <p:cNvPr id="14" name="Textfeld 13">
            <a:extLst>
              <a:ext uri="{FF2B5EF4-FFF2-40B4-BE49-F238E27FC236}">
                <a16:creationId xmlns:a16="http://schemas.microsoft.com/office/drawing/2014/main" id="{7233AED7-D23B-4F5B-A320-56164A425261}"/>
              </a:ext>
            </a:extLst>
          </p:cNvPr>
          <p:cNvSpPr txBox="1"/>
          <p:nvPr/>
        </p:nvSpPr>
        <p:spPr>
          <a:xfrm>
            <a:off x="4075895" y="1632634"/>
            <a:ext cx="481747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Zur Europawahl 2024…</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16" name="Pfeil: nach links und rechts 15">
            <a:extLst>
              <a:ext uri="{FF2B5EF4-FFF2-40B4-BE49-F238E27FC236}">
                <a16:creationId xmlns:a16="http://schemas.microsoft.com/office/drawing/2014/main" id="{1DEFF9DB-0428-4690-A5B1-8CBB4BD704A6}"/>
              </a:ext>
            </a:extLst>
          </p:cNvPr>
          <p:cNvSpPr/>
          <p:nvPr/>
        </p:nvSpPr>
        <p:spPr>
          <a:xfrm>
            <a:off x="2119246" y="2380537"/>
            <a:ext cx="7641843" cy="1027245"/>
          </a:xfrm>
          <a:prstGeom prst="leftRightArrow">
            <a:avLst>
              <a:gd name="adj1" fmla="val 55622"/>
              <a:gd name="adj2" fmla="val 50000"/>
            </a:avLst>
          </a:prstGeom>
          <a:solidFill>
            <a:schemeClr val="accent1">
              <a:lumMod val="75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7" name="Grafik 16" descr="Schuhabdrücke mit einfarbiger Füllung">
            <a:extLst>
              <a:ext uri="{FF2B5EF4-FFF2-40B4-BE49-F238E27FC236}">
                <a16:creationId xmlns:a16="http://schemas.microsoft.com/office/drawing/2014/main" id="{47C3E938-9EF3-40B0-8E0E-EBC739A75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519844" y="2665558"/>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F9949272-1315-40CE-80AC-01E44B11B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303100" y="2665559"/>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47380000-37DF-4E80-9A77-CCC6913AC6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929948" y="2665558"/>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DEEC8F94-38C9-4CE8-B01A-AB1C685F0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582061" y="2665558"/>
            <a:ext cx="457200" cy="457200"/>
          </a:xfrm>
          <a:prstGeom prst="rect">
            <a:avLst/>
          </a:prstGeom>
        </p:spPr>
      </p:pic>
      <p:pic>
        <p:nvPicPr>
          <p:cNvPr id="21" name="Grafik 20" descr="Schuhabdrücke mit einfarbiger Füllung">
            <a:extLst>
              <a:ext uri="{FF2B5EF4-FFF2-40B4-BE49-F238E27FC236}">
                <a16:creationId xmlns:a16="http://schemas.microsoft.com/office/drawing/2014/main" id="{F9D76A93-3F80-4253-833A-CC9FB3207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2774135" y="2664321"/>
            <a:ext cx="457200" cy="457200"/>
          </a:xfrm>
          <a:prstGeom prst="rect">
            <a:avLst/>
          </a:prstGeom>
        </p:spPr>
      </p:pic>
      <p:pic>
        <p:nvPicPr>
          <p:cNvPr id="22" name="Grafik 21" descr="Schuhabdrücke mit einfarbiger Füllung">
            <a:extLst>
              <a:ext uri="{FF2B5EF4-FFF2-40B4-BE49-F238E27FC236}">
                <a16:creationId xmlns:a16="http://schemas.microsoft.com/office/drawing/2014/main" id="{CE0578D0-8E78-419B-A9C8-9A1290957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26248" y="2664321"/>
            <a:ext cx="457200" cy="457200"/>
          </a:xfrm>
          <a:prstGeom prst="rect">
            <a:avLst/>
          </a:prstGeom>
        </p:spPr>
      </p:pic>
      <p:pic>
        <p:nvPicPr>
          <p:cNvPr id="23" name="Grafik 22" descr="Schuhabdrücke mit einfarbiger Füllung">
            <a:extLst>
              <a:ext uri="{FF2B5EF4-FFF2-40B4-BE49-F238E27FC236}">
                <a16:creationId xmlns:a16="http://schemas.microsoft.com/office/drawing/2014/main" id="{1D228C04-9528-4238-A181-4B44546B77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053096" y="2664320"/>
            <a:ext cx="457200" cy="457200"/>
          </a:xfrm>
          <a:prstGeom prst="rect">
            <a:avLst/>
          </a:prstGeom>
        </p:spPr>
      </p:pic>
      <p:pic>
        <p:nvPicPr>
          <p:cNvPr id="24" name="Grafik 23" descr="Schuhabdrücke mit einfarbiger Füllung">
            <a:extLst>
              <a:ext uri="{FF2B5EF4-FFF2-40B4-BE49-F238E27FC236}">
                <a16:creationId xmlns:a16="http://schemas.microsoft.com/office/drawing/2014/main" id="{9E75E279-B5D7-4FC7-A33E-21BE42C43F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705209" y="2664320"/>
            <a:ext cx="457200" cy="457200"/>
          </a:xfrm>
          <a:prstGeom prst="rect">
            <a:avLst/>
          </a:prstGeom>
        </p:spPr>
      </p:pic>
      <p:pic>
        <p:nvPicPr>
          <p:cNvPr id="25" name="Grafik 24" descr="Schuhabdrücke mit einfarbiger Füllung">
            <a:extLst>
              <a:ext uri="{FF2B5EF4-FFF2-40B4-BE49-F238E27FC236}">
                <a16:creationId xmlns:a16="http://schemas.microsoft.com/office/drawing/2014/main" id="{92B363F8-6F16-41D1-86CE-A5DE8F7179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99109" y="2657130"/>
            <a:ext cx="457200" cy="457200"/>
          </a:xfrm>
          <a:prstGeom prst="rect">
            <a:avLst/>
          </a:prstGeom>
        </p:spPr>
      </p:pic>
      <p:sp>
        <p:nvSpPr>
          <p:cNvPr id="26" name="Textfeld 25">
            <a:extLst>
              <a:ext uri="{FF2B5EF4-FFF2-40B4-BE49-F238E27FC236}">
                <a16:creationId xmlns:a16="http://schemas.microsoft.com/office/drawing/2014/main" id="{7DF3D223-69EC-48A9-98CF-7FC3D7E3D01D}"/>
              </a:ext>
            </a:extLst>
          </p:cNvPr>
          <p:cNvSpPr txBox="1"/>
          <p:nvPr/>
        </p:nvSpPr>
        <p:spPr>
          <a:xfrm>
            <a:off x="327974" y="3734045"/>
            <a:ext cx="2520000" cy="694315"/>
          </a:xfrm>
          <a:prstGeom prst="wedgeRectCallout">
            <a:avLst>
              <a:gd name="adj1" fmla="val -9116"/>
              <a:gd name="adj2" fmla="val -87032"/>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auf jeden Fall wählen!</a:t>
            </a:r>
          </a:p>
        </p:txBody>
      </p:sp>
      <p:sp>
        <p:nvSpPr>
          <p:cNvPr id="27" name="Textfeld 26">
            <a:extLst>
              <a:ext uri="{FF2B5EF4-FFF2-40B4-BE49-F238E27FC236}">
                <a16:creationId xmlns:a16="http://schemas.microsoft.com/office/drawing/2014/main" id="{F05D23EC-E951-4F2B-AB6C-10BC3978196F}"/>
              </a:ext>
            </a:extLst>
          </p:cNvPr>
          <p:cNvSpPr txBox="1"/>
          <p:nvPr/>
        </p:nvSpPr>
        <p:spPr>
          <a:xfrm>
            <a:off x="9344026" y="3724166"/>
            <a:ext cx="2520000" cy="704194"/>
          </a:xfrm>
          <a:prstGeom prst="wedgeRectCallout">
            <a:avLst>
              <a:gd name="adj1" fmla="val -6470"/>
              <a:gd name="adj2" fmla="val -78171"/>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nicht wählen!</a:t>
            </a:r>
          </a:p>
        </p:txBody>
      </p:sp>
      <p:pic>
        <p:nvPicPr>
          <p:cNvPr id="28" name="Grafik 27" descr="Schuhabdrücke mit einfarbiger Füllung">
            <a:extLst>
              <a:ext uri="{FF2B5EF4-FFF2-40B4-BE49-F238E27FC236}">
                <a16:creationId xmlns:a16="http://schemas.microsoft.com/office/drawing/2014/main" id="{E4C80648-EBDF-4D7A-BB3D-F57C70181D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101902" y="2633562"/>
            <a:ext cx="457200" cy="457200"/>
          </a:xfrm>
          <a:prstGeom prst="rect">
            <a:avLst/>
          </a:prstGeom>
        </p:spPr>
      </p:pic>
      <p:sp>
        <p:nvSpPr>
          <p:cNvPr id="29" name="Textfeld 28">
            <a:extLst>
              <a:ext uri="{FF2B5EF4-FFF2-40B4-BE49-F238E27FC236}">
                <a16:creationId xmlns:a16="http://schemas.microsoft.com/office/drawing/2014/main" id="{CED6F981-043C-4183-B16C-9D8178096D33}"/>
              </a:ext>
            </a:extLst>
          </p:cNvPr>
          <p:cNvSpPr txBox="1"/>
          <p:nvPr/>
        </p:nvSpPr>
        <p:spPr>
          <a:xfrm>
            <a:off x="4933809" y="3734045"/>
            <a:ext cx="2520000" cy="694315"/>
          </a:xfrm>
          <a:prstGeom prst="wedgeRectCallout">
            <a:avLst>
              <a:gd name="adj1" fmla="val 1846"/>
              <a:gd name="adj2" fmla="val -88404"/>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vielleicht wählen!</a:t>
            </a:r>
          </a:p>
        </p:txBody>
      </p:sp>
      <p:pic>
        <p:nvPicPr>
          <p:cNvPr id="30" name="Grafik 29" descr="Schuhabdrücke mit einfarbiger Füllung">
            <a:extLst>
              <a:ext uri="{FF2B5EF4-FFF2-40B4-BE49-F238E27FC236}">
                <a16:creationId xmlns:a16="http://schemas.microsoft.com/office/drawing/2014/main" id="{ED49BB53-C82E-4BAF-A104-9D61EB0F61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297485" y="2633562"/>
            <a:ext cx="457200" cy="457200"/>
          </a:xfrm>
          <a:prstGeom prst="rect">
            <a:avLst/>
          </a:prstGeom>
        </p:spPr>
      </p:pic>
      <p:grpSp>
        <p:nvGrpSpPr>
          <p:cNvPr id="3" name="Gruppieren 2">
            <a:extLst>
              <a:ext uri="{FF2B5EF4-FFF2-40B4-BE49-F238E27FC236}">
                <a16:creationId xmlns:a16="http://schemas.microsoft.com/office/drawing/2014/main" id="{2F160BF3-6F87-455F-9056-B1B5C19DDFCB}"/>
              </a:ext>
            </a:extLst>
          </p:cNvPr>
          <p:cNvGrpSpPr/>
          <p:nvPr/>
        </p:nvGrpSpPr>
        <p:grpSpPr>
          <a:xfrm>
            <a:off x="125967" y="6046688"/>
            <a:ext cx="12380290" cy="1052733"/>
            <a:chOff x="125967" y="6046688"/>
            <a:chExt cx="12380290" cy="1052733"/>
          </a:xfrm>
        </p:grpSpPr>
        <p:pic>
          <p:nvPicPr>
            <p:cNvPr id="31" name="Grafik 30" descr="Ein Pinselstrich">
              <a:extLst>
                <a:ext uri="{FF2B5EF4-FFF2-40B4-BE49-F238E27FC236}">
                  <a16:creationId xmlns:a16="http://schemas.microsoft.com/office/drawing/2014/main" id="{729ABCBB-A38D-4832-BDEC-BAD67D0A3E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6299" y="6072176"/>
              <a:ext cx="5580963" cy="1027245"/>
            </a:xfrm>
            <a:prstGeom prst="rect">
              <a:avLst/>
            </a:prstGeom>
          </p:spPr>
        </p:pic>
        <p:sp>
          <p:nvSpPr>
            <p:cNvPr id="32" name="Date Placeholder 3">
              <a:extLst>
                <a:ext uri="{FF2B5EF4-FFF2-40B4-BE49-F238E27FC236}">
                  <a16:creationId xmlns:a16="http://schemas.microsoft.com/office/drawing/2014/main" id="{4700F3B4-1798-4078-A2FA-619D8E2CEF2A}"/>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33" name="Slide Number Placeholder 5">
              <a:extLst>
                <a:ext uri="{FF2B5EF4-FFF2-40B4-BE49-F238E27FC236}">
                  <a16:creationId xmlns:a16="http://schemas.microsoft.com/office/drawing/2014/main" id="{95DEBA91-EC70-44C0-B785-EC93B3EFDC7A}"/>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34" name="Grafik 33" descr="Ein Pinselstrich">
              <a:extLst>
                <a:ext uri="{FF2B5EF4-FFF2-40B4-BE49-F238E27FC236}">
                  <a16:creationId xmlns:a16="http://schemas.microsoft.com/office/drawing/2014/main" id="{83B5514F-E634-47EC-99BC-7C9960FDC5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67" y="6046688"/>
              <a:ext cx="3912633" cy="902125"/>
            </a:xfrm>
            <a:prstGeom prst="rect">
              <a:avLst/>
            </a:prstGeom>
          </p:spPr>
        </p:pic>
      </p:grpSp>
      <p:pic>
        <p:nvPicPr>
          <p:cNvPr id="37" name="Grafik 36">
            <a:extLst>
              <a:ext uri="{FF2B5EF4-FFF2-40B4-BE49-F238E27FC236}">
                <a16:creationId xmlns:a16="http://schemas.microsoft.com/office/drawing/2014/main" id="{B68D9DB1-20FD-452E-B363-344C1326BE1F}"/>
              </a:ext>
            </a:extLst>
          </p:cNvPr>
          <p:cNvPicPr>
            <a:picLocks noChangeAspect="1"/>
          </p:cNvPicPr>
          <p:nvPr/>
        </p:nvPicPr>
        <p:blipFill rotWithShape="1">
          <a:blip r:embed="rId11">
            <a:extLst>
              <a:ext uri="{28A0092B-C50C-407E-A947-70E740481C1C}">
                <a14:useLocalDpi xmlns:a14="http://schemas.microsoft.com/office/drawing/2010/main" val="0"/>
              </a:ext>
            </a:extLst>
          </a:blip>
          <a:srcRect b="20261"/>
          <a:stretch/>
        </p:blipFill>
        <p:spPr>
          <a:xfrm>
            <a:off x="5421491" y="892877"/>
            <a:ext cx="1712930" cy="803517"/>
          </a:xfrm>
          <a:prstGeom prst="rect">
            <a:avLst/>
          </a:prstGeom>
        </p:spPr>
      </p:pic>
    </p:spTree>
    <p:extLst>
      <p:ext uri="{BB962C8B-B14F-4D97-AF65-F5344CB8AC3E}">
        <p14:creationId xmlns:p14="http://schemas.microsoft.com/office/powerpoint/2010/main" val="77513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1C7938-221C-4625-946A-6B5F2BD04926}"/>
              </a:ext>
            </a:extLst>
          </p:cNvPr>
          <p:cNvPicPr>
            <a:picLocks noChangeAspect="1" noChangeArrowheads="1"/>
          </p:cNvPicPr>
          <p:nvPr/>
        </p:nvPicPr>
        <p:blipFill>
          <a:blip r:embed="rId2"/>
          <a:stretch/>
        </p:blipFill>
        <p:spPr bwMode="auto">
          <a:xfrm>
            <a:off x="379626" y="136687"/>
            <a:ext cx="762984" cy="523189"/>
          </a:xfrm>
          <a:prstGeom prst="rect">
            <a:avLst/>
          </a:prstGeom>
          <a:noFill/>
        </p:spPr>
      </p:pic>
      <p:sp>
        <p:nvSpPr>
          <p:cNvPr id="14" name="Textfeld 13">
            <a:extLst>
              <a:ext uri="{FF2B5EF4-FFF2-40B4-BE49-F238E27FC236}">
                <a16:creationId xmlns:a16="http://schemas.microsoft.com/office/drawing/2014/main" id="{7233AED7-D23B-4F5B-A320-56164A425261}"/>
              </a:ext>
            </a:extLst>
          </p:cNvPr>
          <p:cNvSpPr txBox="1"/>
          <p:nvPr/>
        </p:nvSpPr>
        <p:spPr>
          <a:xfrm>
            <a:off x="4075895" y="1632634"/>
            <a:ext cx="481747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Zur Europawahl 2024…</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16" name="Pfeil: nach links und rechts 15">
            <a:extLst>
              <a:ext uri="{FF2B5EF4-FFF2-40B4-BE49-F238E27FC236}">
                <a16:creationId xmlns:a16="http://schemas.microsoft.com/office/drawing/2014/main" id="{1DEFF9DB-0428-4690-A5B1-8CBB4BD704A6}"/>
              </a:ext>
            </a:extLst>
          </p:cNvPr>
          <p:cNvSpPr/>
          <p:nvPr/>
        </p:nvSpPr>
        <p:spPr>
          <a:xfrm>
            <a:off x="2119246" y="2380537"/>
            <a:ext cx="7641843" cy="1027245"/>
          </a:xfrm>
          <a:prstGeom prst="leftRightArrow">
            <a:avLst>
              <a:gd name="adj1" fmla="val 55622"/>
              <a:gd name="adj2" fmla="val 50000"/>
            </a:avLst>
          </a:prstGeom>
          <a:solidFill>
            <a:schemeClr val="accent1">
              <a:lumMod val="75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7" name="Grafik 16" descr="Schuhabdrücke mit einfarbiger Füllung">
            <a:extLst>
              <a:ext uri="{FF2B5EF4-FFF2-40B4-BE49-F238E27FC236}">
                <a16:creationId xmlns:a16="http://schemas.microsoft.com/office/drawing/2014/main" id="{47C3E938-9EF3-40B0-8E0E-EBC739A75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519844" y="2665558"/>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F9949272-1315-40CE-80AC-01E44B11B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303100" y="2665559"/>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47380000-37DF-4E80-9A77-CCC6913AC6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929948" y="2665558"/>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DEEC8F94-38C9-4CE8-B01A-AB1C685F0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582061" y="2665558"/>
            <a:ext cx="457200" cy="457200"/>
          </a:xfrm>
          <a:prstGeom prst="rect">
            <a:avLst/>
          </a:prstGeom>
        </p:spPr>
      </p:pic>
      <p:pic>
        <p:nvPicPr>
          <p:cNvPr id="21" name="Grafik 20" descr="Schuhabdrücke mit einfarbiger Füllung">
            <a:extLst>
              <a:ext uri="{FF2B5EF4-FFF2-40B4-BE49-F238E27FC236}">
                <a16:creationId xmlns:a16="http://schemas.microsoft.com/office/drawing/2014/main" id="{F9D76A93-3F80-4253-833A-CC9FB3207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2774135" y="2664321"/>
            <a:ext cx="457200" cy="457200"/>
          </a:xfrm>
          <a:prstGeom prst="rect">
            <a:avLst/>
          </a:prstGeom>
        </p:spPr>
      </p:pic>
      <p:pic>
        <p:nvPicPr>
          <p:cNvPr id="22" name="Grafik 21" descr="Schuhabdrücke mit einfarbiger Füllung">
            <a:extLst>
              <a:ext uri="{FF2B5EF4-FFF2-40B4-BE49-F238E27FC236}">
                <a16:creationId xmlns:a16="http://schemas.microsoft.com/office/drawing/2014/main" id="{CE0578D0-8E78-419B-A9C8-9A1290957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26248" y="2664321"/>
            <a:ext cx="457200" cy="457200"/>
          </a:xfrm>
          <a:prstGeom prst="rect">
            <a:avLst/>
          </a:prstGeom>
        </p:spPr>
      </p:pic>
      <p:pic>
        <p:nvPicPr>
          <p:cNvPr id="23" name="Grafik 22" descr="Schuhabdrücke mit einfarbiger Füllung">
            <a:extLst>
              <a:ext uri="{FF2B5EF4-FFF2-40B4-BE49-F238E27FC236}">
                <a16:creationId xmlns:a16="http://schemas.microsoft.com/office/drawing/2014/main" id="{1D228C04-9528-4238-A181-4B44546B77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053096" y="2664320"/>
            <a:ext cx="457200" cy="457200"/>
          </a:xfrm>
          <a:prstGeom prst="rect">
            <a:avLst/>
          </a:prstGeom>
        </p:spPr>
      </p:pic>
      <p:pic>
        <p:nvPicPr>
          <p:cNvPr id="24" name="Grafik 23" descr="Schuhabdrücke mit einfarbiger Füllung">
            <a:extLst>
              <a:ext uri="{FF2B5EF4-FFF2-40B4-BE49-F238E27FC236}">
                <a16:creationId xmlns:a16="http://schemas.microsoft.com/office/drawing/2014/main" id="{9E75E279-B5D7-4FC7-A33E-21BE42C43F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705209" y="2664320"/>
            <a:ext cx="457200" cy="457200"/>
          </a:xfrm>
          <a:prstGeom prst="rect">
            <a:avLst/>
          </a:prstGeom>
        </p:spPr>
      </p:pic>
      <p:pic>
        <p:nvPicPr>
          <p:cNvPr id="25" name="Grafik 24" descr="Schuhabdrücke mit einfarbiger Füllung">
            <a:extLst>
              <a:ext uri="{FF2B5EF4-FFF2-40B4-BE49-F238E27FC236}">
                <a16:creationId xmlns:a16="http://schemas.microsoft.com/office/drawing/2014/main" id="{92B363F8-6F16-41D1-86CE-A5DE8F7179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99109" y="2657130"/>
            <a:ext cx="457200" cy="457200"/>
          </a:xfrm>
          <a:prstGeom prst="rect">
            <a:avLst/>
          </a:prstGeom>
        </p:spPr>
      </p:pic>
      <p:sp>
        <p:nvSpPr>
          <p:cNvPr id="26" name="Textfeld 25">
            <a:extLst>
              <a:ext uri="{FF2B5EF4-FFF2-40B4-BE49-F238E27FC236}">
                <a16:creationId xmlns:a16="http://schemas.microsoft.com/office/drawing/2014/main" id="{7DF3D223-69EC-48A9-98CF-7FC3D7E3D01D}"/>
              </a:ext>
            </a:extLst>
          </p:cNvPr>
          <p:cNvSpPr txBox="1"/>
          <p:nvPr/>
        </p:nvSpPr>
        <p:spPr>
          <a:xfrm>
            <a:off x="327974" y="3734045"/>
            <a:ext cx="2520000" cy="694315"/>
          </a:xfrm>
          <a:prstGeom prst="wedgeRectCallout">
            <a:avLst>
              <a:gd name="adj1" fmla="val -9116"/>
              <a:gd name="adj2" fmla="val -87032"/>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auf jeden Fall wählen!</a:t>
            </a:r>
          </a:p>
        </p:txBody>
      </p:sp>
      <p:sp>
        <p:nvSpPr>
          <p:cNvPr id="27" name="Textfeld 26">
            <a:extLst>
              <a:ext uri="{FF2B5EF4-FFF2-40B4-BE49-F238E27FC236}">
                <a16:creationId xmlns:a16="http://schemas.microsoft.com/office/drawing/2014/main" id="{F05D23EC-E951-4F2B-AB6C-10BC3978196F}"/>
              </a:ext>
            </a:extLst>
          </p:cNvPr>
          <p:cNvSpPr txBox="1"/>
          <p:nvPr/>
        </p:nvSpPr>
        <p:spPr>
          <a:xfrm>
            <a:off x="9344026" y="3724166"/>
            <a:ext cx="2520000" cy="704194"/>
          </a:xfrm>
          <a:prstGeom prst="wedgeRectCallout">
            <a:avLst>
              <a:gd name="adj1" fmla="val -6470"/>
              <a:gd name="adj2" fmla="val -78171"/>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nicht wählen!</a:t>
            </a:r>
          </a:p>
        </p:txBody>
      </p:sp>
      <p:pic>
        <p:nvPicPr>
          <p:cNvPr id="28" name="Grafik 27" descr="Schuhabdrücke mit einfarbiger Füllung">
            <a:extLst>
              <a:ext uri="{FF2B5EF4-FFF2-40B4-BE49-F238E27FC236}">
                <a16:creationId xmlns:a16="http://schemas.microsoft.com/office/drawing/2014/main" id="{E4C80648-EBDF-4D7A-BB3D-F57C70181D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101902" y="2633562"/>
            <a:ext cx="457200" cy="457200"/>
          </a:xfrm>
          <a:prstGeom prst="rect">
            <a:avLst/>
          </a:prstGeom>
        </p:spPr>
      </p:pic>
      <p:sp>
        <p:nvSpPr>
          <p:cNvPr id="29" name="Textfeld 28">
            <a:extLst>
              <a:ext uri="{FF2B5EF4-FFF2-40B4-BE49-F238E27FC236}">
                <a16:creationId xmlns:a16="http://schemas.microsoft.com/office/drawing/2014/main" id="{CED6F981-043C-4183-B16C-9D8178096D33}"/>
              </a:ext>
            </a:extLst>
          </p:cNvPr>
          <p:cNvSpPr txBox="1"/>
          <p:nvPr/>
        </p:nvSpPr>
        <p:spPr>
          <a:xfrm>
            <a:off x="4933809" y="3734045"/>
            <a:ext cx="2520000" cy="694315"/>
          </a:xfrm>
          <a:prstGeom prst="wedgeRectCallout">
            <a:avLst>
              <a:gd name="adj1" fmla="val 1846"/>
              <a:gd name="adj2" fmla="val -88404"/>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vielleicht wählen!</a:t>
            </a:r>
          </a:p>
        </p:txBody>
      </p:sp>
      <p:pic>
        <p:nvPicPr>
          <p:cNvPr id="30" name="Grafik 29" descr="Schuhabdrücke mit einfarbiger Füllung">
            <a:extLst>
              <a:ext uri="{FF2B5EF4-FFF2-40B4-BE49-F238E27FC236}">
                <a16:creationId xmlns:a16="http://schemas.microsoft.com/office/drawing/2014/main" id="{ED49BB53-C82E-4BAF-A104-9D61EB0F61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297485" y="2633562"/>
            <a:ext cx="457200" cy="457200"/>
          </a:xfrm>
          <a:prstGeom prst="rect">
            <a:avLst/>
          </a:prstGeom>
        </p:spPr>
      </p:pic>
      <p:grpSp>
        <p:nvGrpSpPr>
          <p:cNvPr id="3" name="Gruppieren 2">
            <a:extLst>
              <a:ext uri="{FF2B5EF4-FFF2-40B4-BE49-F238E27FC236}">
                <a16:creationId xmlns:a16="http://schemas.microsoft.com/office/drawing/2014/main" id="{2F160BF3-6F87-455F-9056-B1B5C19DDFCB}"/>
              </a:ext>
            </a:extLst>
          </p:cNvPr>
          <p:cNvGrpSpPr/>
          <p:nvPr/>
        </p:nvGrpSpPr>
        <p:grpSpPr>
          <a:xfrm>
            <a:off x="125967" y="6046688"/>
            <a:ext cx="12380290" cy="1052733"/>
            <a:chOff x="125967" y="6046688"/>
            <a:chExt cx="12380290" cy="1052733"/>
          </a:xfrm>
        </p:grpSpPr>
        <p:pic>
          <p:nvPicPr>
            <p:cNvPr id="31" name="Grafik 30" descr="Ein Pinselstrich">
              <a:extLst>
                <a:ext uri="{FF2B5EF4-FFF2-40B4-BE49-F238E27FC236}">
                  <a16:creationId xmlns:a16="http://schemas.microsoft.com/office/drawing/2014/main" id="{729ABCBB-A38D-4832-BDEC-BAD67D0A3E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6299" y="6072176"/>
              <a:ext cx="5580963" cy="1027245"/>
            </a:xfrm>
            <a:prstGeom prst="rect">
              <a:avLst/>
            </a:prstGeom>
          </p:spPr>
        </p:pic>
        <p:sp>
          <p:nvSpPr>
            <p:cNvPr id="32" name="Date Placeholder 3">
              <a:extLst>
                <a:ext uri="{FF2B5EF4-FFF2-40B4-BE49-F238E27FC236}">
                  <a16:creationId xmlns:a16="http://schemas.microsoft.com/office/drawing/2014/main" id="{4700F3B4-1798-4078-A2FA-619D8E2CEF2A}"/>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33" name="Slide Number Placeholder 5">
              <a:extLst>
                <a:ext uri="{FF2B5EF4-FFF2-40B4-BE49-F238E27FC236}">
                  <a16:creationId xmlns:a16="http://schemas.microsoft.com/office/drawing/2014/main" id="{95DEBA91-EC70-44C0-B785-EC93B3EFDC7A}"/>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34" name="Grafik 33" descr="Ein Pinselstrich">
              <a:extLst>
                <a:ext uri="{FF2B5EF4-FFF2-40B4-BE49-F238E27FC236}">
                  <a16:creationId xmlns:a16="http://schemas.microsoft.com/office/drawing/2014/main" id="{83B5514F-E634-47EC-99BC-7C9960FDC5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67" y="6046688"/>
              <a:ext cx="3912633" cy="902125"/>
            </a:xfrm>
            <a:prstGeom prst="rect">
              <a:avLst/>
            </a:prstGeom>
          </p:spPr>
        </p:pic>
      </p:grpSp>
      <p:pic>
        <p:nvPicPr>
          <p:cNvPr id="37" name="Grafik 36">
            <a:extLst>
              <a:ext uri="{FF2B5EF4-FFF2-40B4-BE49-F238E27FC236}">
                <a16:creationId xmlns:a16="http://schemas.microsoft.com/office/drawing/2014/main" id="{B68D9DB1-20FD-452E-B363-344C1326BE1F}"/>
              </a:ext>
            </a:extLst>
          </p:cNvPr>
          <p:cNvPicPr>
            <a:picLocks noChangeAspect="1"/>
          </p:cNvPicPr>
          <p:nvPr/>
        </p:nvPicPr>
        <p:blipFill rotWithShape="1">
          <a:blip r:embed="rId11">
            <a:extLst>
              <a:ext uri="{28A0092B-C50C-407E-A947-70E740481C1C}">
                <a14:useLocalDpi xmlns:a14="http://schemas.microsoft.com/office/drawing/2010/main" val="0"/>
              </a:ext>
            </a:extLst>
          </a:blip>
          <a:srcRect b="20261"/>
          <a:stretch/>
        </p:blipFill>
        <p:spPr>
          <a:xfrm>
            <a:off x="5421491" y="892877"/>
            <a:ext cx="1712930" cy="803517"/>
          </a:xfrm>
          <a:prstGeom prst="rect">
            <a:avLst/>
          </a:prstGeom>
        </p:spPr>
      </p:pic>
      <p:sp>
        <p:nvSpPr>
          <p:cNvPr id="35" name="Sprechblase: rechteckig mit abgerundeten Ecken 34">
            <a:extLst>
              <a:ext uri="{FF2B5EF4-FFF2-40B4-BE49-F238E27FC236}">
                <a16:creationId xmlns:a16="http://schemas.microsoft.com/office/drawing/2014/main" id="{D2457364-9F55-46D6-AAC6-A49B1364ED2A}"/>
              </a:ext>
            </a:extLst>
          </p:cNvPr>
          <p:cNvSpPr/>
          <p:nvPr/>
        </p:nvSpPr>
        <p:spPr>
          <a:xfrm>
            <a:off x="2427565" y="4866061"/>
            <a:ext cx="5251619" cy="846201"/>
          </a:xfrm>
          <a:prstGeom prst="wedgeRoundRectCallout">
            <a:avLst>
              <a:gd name="adj1" fmla="val -57015"/>
              <a:gd name="adj2" fmla="val -31496"/>
              <a:gd name="adj3" fmla="val 16667"/>
            </a:avLst>
          </a:prstGeom>
          <a:solidFill>
            <a:schemeClr val="bg1"/>
          </a:solidFill>
          <a:ln>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de-DE" sz="2400" b="1" dirty="0">
                <a:solidFill>
                  <a:srgbClr val="2F5597"/>
                </a:solidFill>
                <a:latin typeface="Arial" panose="020B0604020202020204" pitchFamily="34" charset="0"/>
                <a:ea typeface="Gungsuh" panose="02030600000101010101" pitchFamily="18" charset="-127"/>
                <a:cs typeface="Arial" panose="020B0604020202020204" pitchFamily="34" charset="0"/>
              </a:rPr>
              <a:t>    Begründe deine Entscheidung</a:t>
            </a:r>
            <a:r>
              <a:rPr lang="de-DE" sz="2400" dirty="0">
                <a:solidFill>
                  <a:srgbClr val="2F5597"/>
                </a:solidFill>
                <a:latin typeface="Arial" panose="020B0604020202020204" pitchFamily="34" charset="0"/>
                <a:ea typeface="Gungsuh" panose="02030600000101010101" pitchFamily="18" charset="-127"/>
                <a:cs typeface="Arial" panose="020B0604020202020204" pitchFamily="34" charset="0"/>
              </a:rPr>
              <a:t>!</a:t>
            </a:r>
          </a:p>
        </p:txBody>
      </p:sp>
    </p:spTree>
    <p:extLst>
      <p:ext uri="{BB962C8B-B14F-4D97-AF65-F5344CB8AC3E}">
        <p14:creationId xmlns:p14="http://schemas.microsoft.com/office/powerpoint/2010/main" val="213122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CF8BAC-10A1-45C1-AB9C-C5F802D3F9E4}"/>
              </a:ext>
            </a:extLst>
          </p:cNvPr>
          <p:cNvSpPr txBox="1"/>
          <p:nvPr/>
        </p:nvSpPr>
        <p:spPr>
          <a:xfrm>
            <a:off x="1349604" y="746514"/>
            <a:ext cx="9492791" cy="1077218"/>
          </a:xfrm>
          <a:prstGeom prst="rect">
            <a:avLst/>
          </a:prstGeom>
          <a:noFill/>
        </p:spPr>
        <p:txBody>
          <a:bodyPr wrap="square">
            <a:spAutoFit/>
          </a:bodyPr>
          <a:lstStyle/>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Wahlbeteiligung bei der Europawahl 2019 </a:t>
            </a:r>
          </a:p>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in Deutschland</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319722FD-847B-4B13-AFB1-B226A9896E1E}"/>
              </a:ext>
            </a:extLst>
          </p:cNvPr>
          <p:cNvSpPr txBox="1"/>
          <p:nvPr/>
        </p:nvSpPr>
        <p:spPr>
          <a:xfrm>
            <a:off x="5610517" y="5849876"/>
            <a:ext cx="6267255" cy="261610"/>
          </a:xfrm>
          <a:prstGeom prst="rect">
            <a:avLst/>
          </a:prstGeom>
          <a:noFill/>
        </p:spPr>
        <p:txBody>
          <a:bodyPr wrap="square" rtlCol="0">
            <a:spAutoFit/>
          </a:bodyPr>
          <a:lstStyle/>
          <a:p>
            <a:r>
              <a:rPr lang="de-DE" sz="1100" dirty="0"/>
              <a:t>(Quelle: </a:t>
            </a:r>
            <a:r>
              <a:rPr lang="de-DE" sz="1100" dirty="0">
                <a:hlinkClick r:id="rId2"/>
              </a:rPr>
              <a:t>https://www.europarl.europa.eu/election-results-2019/de/wahlbeteiligung/</a:t>
            </a:r>
            <a:r>
              <a:rPr lang="de-DE" sz="1100" dirty="0"/>
              <a:t>, DL vom 14.08.2023)</a:t>
            </a:r>
          </a:p>
        </p:txBody>
      </p:sp>
      <p:pic>
        <p:nvPicPr>
          <p:cNvPr id="5" name="Bild 2" descr="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
            <a:extLst>
              <a:ext uri="{FF2B5EF4-FFF2-40B4-BE49-F238E27FC236}">
                <a16:creationId xmlns:a16="http://schemas.microsoft.com/office/drawing/2014/main" id="{F5598613-0C06-4F4F-8255-0B97C99EAA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394" y="2281549"/>
            <a:ext cx="1965621" cy="2208665"/>
          </a:xfrm>
          <a:prstGeom prst="rect">
            <a:avLst/>
          </a:prstGeom>
          <a:noFill/>
          <a:ln>
            <a:noFill/>
          </a:ln>
        </p:spPr>
      </p:pic>
      <p:sp>
        <p:nvSpPr>
          <p:cNvPr id="6" name="Textfeld 5">
            <a:extLst>
              <a:ext uri="{FF2B5EF4-FFF2-40B4-BE49-F238E27FC236}">
                <a16:creationId xmlns:a16="http://schemas.microsoft.com/office/drawing/2014/main" id="{A203E84B-A8A6-4EF3-B44B-634015EC007C}"/>
              </a:ext>
            </a:extLst>
          </p:cNvPr>
          <p:cNvSpPr txBox="1"/>
          <p:nvPr/>
        </p:nvSpPr>
        <p:spPr>
          <a:xfrm>
            <a:off x="8107058" y="4138367"/>
            <a:ext cx="1743957" cy="523220"/>
          </a:xfrm>
          <a:prstGeom prst="rect">
            <a:avLst/>
          </a:prstGeom>
          <a:noFill/>
        </p:spPr>
        <p:txBody>
          <a:bodyPr wrap="square" rtlCol="0">
            <a:spAutoFit/>
          </a:bodyPr>
          <a:lstStyle/>
          <a:p>
            <a:r>
              <a:rPr lang="de-DE" sz="2800" b="1" dirty="0"/>
              <a:t>61,38 %</a:t>
            </a:r>
          </a:p>
        </p:txBody>
      </p:sp>
      <p:sp>
        <p:nvSpPr>
          <p:cNvPr id="7" name="Textfeld 6">
            <a:extLst>
              <a:ext uri="{FF2B5EF4-FFF2-40B4-BE49-F238E27FC236}">
                <a16:creationId xmlns:a16="http://schemas.microsoft.com/office/drawing/2014/main" id="{F64C0499-4578-404E-A168-9D13DAB6FFAF}"/>
              </a:ext>
            </a:extLst>
          </p:cNvPr>
          <p:cNvSpPr txBox="1"/>
          <p:nvPr/>
        </p:nvSpPr>
        <p:spPr>
          <a:xfrm>
            <a:off x="2187024" y="2451808"/>
            <a:ext cx="5698370" cy="1384995"/>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Jede/jeder dritte Wahlberechtigte </a:t>
            </a:r>
            <a:r>
              <a:rPr lang="de-DE" sz="2800" dirty="0">
                <a:latin typeface="Arial" panose="020B0604020202020204" pitchFamily="34" charset="0"/>
                <a:cs typeface="Arial" panose="020B0604020202020204" pitchFamily="34" charset="0"/>
              </a:rPr>
              <a:t>in Deutschland ist 2019 </a:t>
            </a:r>
            <a:r>
              <a:rPr lang="de-DE" sz="2800" b="1" dirty="0">
                <a:latin typeface="Arial" panose="020B0604020202020204" pitchFamily="34" charset="0"/>
                <a:cs typeface="Arial" panose="020B0604020202020204" pitchFamily="34" charset="0"/>
              </a:rPr>
              <a:t>nicht</a:t>
            </a:r>
            <a:r>
              <a:rPr lang="de-DE" sz="2800" dirty="0">
                <a:latin typeface="Arial" panose="020B0604020202020204" pitchFamily="34" charset="0"/>
                <a:cs typeface="Arial" panose="020B0604020202020204" pitchFamily="34" charset="0"/>
              </a:rPr>
              <a:t> zur Wahl gegangen.</a:t>
            </a:r>
          </a:p>
        </p:txBody>
      </p:sp>
    </p:spTree>
    <p:extLst>
      <p:ext uri="{BB962C8B-B14F-4D97-AF65-F5344CB8AC3E}">
        <p14:creationId xmlns:p14="http://schemas.microsoft.com/office/powerpoint/2010/main" val="94522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CF8BAC-10A1-45C1-AB9C-C5F802D3F9E4}"/>
              </a:ext>
            </a:extLst>
          </p:cNvPr>
          <p:cNvSpPr txBox="1"/>
          <p:nvPr/>
        </p:nvSpPr>
        <p:spPr>
          <a:xfrm>
            <a:off x="1349604" y="746514"/>
            <a:ext cx="9492791" cy="1077218"/>
          </a:xfrm>
          <a:prstGeom prst="rect">
            <a:avLst/>
          </a:prstGeom>
          <a:noFill/>
        </p:spPr>
        <p:txBody>
          <a:bodyPr wrap="square">
            <a:spAutoFit/>
          </a:bodyPr>
          <a:lstStyle/>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Wahlbeteiligung bei der Europawahl 2019 </a:t>
            </a:r>
          </a:p>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in Deutschland</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319722FD-847B-4B13-AFB1-B226A9896E1E}"/>
              </a:ext>
            </a:extLst>
          </p:cNvPr>
          <p:cNvSpPr txBox="1"/>
          <p:nvPr/>
        </p:nvSpPr>
        <p:spPr>
          <a:xfrm>
            <a:off x="5610517" y="5849876"/>
            <a:ext cx="6267255" cy="261610"/>
          </a:xfrm>
          <a:prstGeom prst="rect">
            <a:avLst/>
          </a:prstGeom>
          <a:noFill/>
        </p:spPr>
        <p:txBody>
          <a:bodyPr wrap="square" rtlCol="0">
            <a:spAutoFit/>
          </a:bodyPr>
          <a:lstStyle/>
          <a:p>
            <a:r>
              <a:rPr lang="de-DE" sz="1100" dirty="0"/>
              <a:t>(Quelle: </a:t>
            </a:r>
            <a:r>
              <a:rPr lang="de-DE" sz="1100" dirty="0">
                <a:hlinkClick r:id="rId3"/>
              </a:rPr>
              <a:t>https://www.europarl.europa.eu/election-results-2019/de/wahlbeteiligung/</a:t>
            </a:r>
            <a:r>
              <a:rPr lang="de-DE" sz="1100" dirty="0"/>
              <a:t>, DL vom 14.08.2023)</a:t>
            </a:r>
          </a:p>
        </p:txBody>
      </p:sp>
      <p:pic>
        <p:nvPicPr>
          <p:cNvPr id="5" name="Bild 2" descr="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Freihandzeichnungen&#10;">
            <a:extLst>
              <a:ext uri="{FF2B5EF4-FFF2-40B4-BE49-F238E27FC236}">
                <a16:creationId xmlns:a16="http://schemas.microsoft.com/office/drawing/2014/main" id="{F5598613-0C06-4F4F-8255-0B97C99EAA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394" y="2281549"/>
            <a:ext cx="1965621" cy="2208665"/>
          </a:xfrm>
          <a:prstGeom prst="rect">
            <a:avLst/>
          </a:prstGeom>
          <a:noFill/>
          <a:ln>
            <a:noFill/>
          </a:ln>
        </p:spPr>
      </p:pic>
      <p:sp>
        <p:nvSpPr>
          <p:cNvPr id="6" name="Textfeld 5">
            <a:extLst>
              <a:ext uri="{FF2B5EF4-FFF2-40B4-BE49-F238E27FC236}">
                <a16:creationId xmlns:a16="http://schemas.microsoft.com/office/drawing/2014/main" id="{A203E84B-A8A6-4EF3-B44B-634015EC007C}"/>
              </a:ext>
            </a:extLst>
          </p:cNvPr>
          <p:cNvSpPr txBox="1"/>
          <p:nvPr/>
        </p:nvSpPr>
        <p:spPr>
          <a:xfrm>
            <a:off x="8107058" y="4138367"/>
            <a:ext cx="1743957" cy="523220"/>
          </a:xfrm>
          <a:prstGeom prst="rect">
            <a:avLst/>
          </a:prstGeom>
          <a:noFill/>
        </p:spPr>
        <p:txBody>
          <a:bodyPr wrap="square" rtlCol="0">
            <a:spAutoFit/>
          </a:bodyPr>
          <a:lstStyle/>
          <a:p>
            <a:r>
              <a:rPr lang="de-DE" sz="2800" b="1" dirty="0"/>
              <a:t>61,38 %</a:t>
            </a:r>
          </a:p>
        </p:txBody>
      </p:sp>
      <p:sp>
        <p:nvSpPr>
          <p:cNvPr id="7" name="Textfeld 6">
            <a:extLst>
              <a:ext uri="{FF2B5EF4-FFF2-40B4-BE49-F238E27FC236}">
                <a16:creationId xmlns:a16="http://schemas.microsoft.com/office/drawing/2014/main" id="{F64C0499-4578-404E-A168-9D13DAB6FFAF}"/>
              </a:ext>
            </a:extLst>
          </p:cNvPr>
          <p:cNvSpPr txBox="1"/>
          <p:nvPr/>
        </p:nvSpPr>
        <p:spPr>
          <a:xfrm>
            <a:off x="2181277" y="2451808"/>
            <a:ext cx="5698370" cy="1384995"/>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Jede/jeder dritte Wahlberechtigte </a:t>
            </a:r>
            <a:r>
              <a:rPr lang="de-DE" sz="2800" dirty="0">
                <a:latin typeface="Arial" panose="020B0604020202020204" pitchFamily="34" charset="0"/>
                <a:cs typeface="Arial" panose="020B0604020202020204" pitchFamily="34" charset="0"/>
              </a:rPr>
              <a:t>in Deutschland ist 2019 </a:t>
            </a:r>
            <a:r>
              <a:rPr lang="de-DE" sz="2800" b="1" dirty="0">
                <a:latin typeface="Arial" panose="020B0604020202020204" pitchFamily="34" charset="0"/>
                <a:cs typeface="Arial" panose="020B0604020202020204" pitchFamily="34" charset="0"/>
              </a:rPr>
              <a:t>nicht</a:t>
            </a:r>
            <a:r>
              <a:rPr lang="de-DE" sz="2800" dirty="0">
                <a:latin typeface="Arial" panose="020B0604020202020204" pitchFamily="34" charset="0"/>
                <a:cs typeface="Arial" panose="020B0604020202020204" pitchFamily="34" charset="0"/>
              </a:rPr>
              <a:t> zur Wahl gegangen.</a:t>
            </a:r>
          </a:p>
        </p:txBody>
      </p:sp>
      <p:sp>
        <p:nvSpPr>
          <p:cNvPr id="8" name="Textfeld 7">
            <a:extLst>
              <a:ext uri="{FF2B5EF4-FFF2-40B4-BE49-F238E27FC236}">
                <a16:creationId xmlns:a16="http://schemas.microsoft.com/office/drawing/2014/main" id="{479D07B8-9E03-4E7E-BB79-55F8FCDEDC5E}"/>
              </a:ext>
            </a:extLst>
          </p:cNvPr>
          <p:cNvSpPr txBox="1"/>
          <p:nvPr/>
        </p:nvSpPr>
        <p:spPr>
          <a:xfrm>
            <a:off x="-707127" y="4317802"/>
            <a:ext cx="9492791" cy="584775"/>
          </a:xfrm>
          <a:prstGeom prst="rect">
            <a:avLst/>
          </a:prstGeom>
          <a:noFill/>
        </p:spPr>
        <p:txBody>
          <a:bodyPr wrap="square">
            <a:spAutoFit/>
          </a:bodyPr>
          <a:lstStyle/>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Was bedeutet das?</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6D0FC1-D61E-45D0-BDE3-A2B0F2B31BCB}"/>
              </a:ext>
            </a:extLst>
          </p:cNvPr>
          <p:cNvSpPr/>
          <p:nvPr/>
        </p:nvSpPr>
        <p:spPr>
          <a:xfrm>
            <a:off x="1402079" y="1978267"/>
            <a:ext cx="9611361" cy="3416320"/>
          </a:xfrm>
          <a:prstGeom prst="rect">
            <a:avLst/>
          </a:prstGeom>
        </p:spPr>
        <p:txBody>
          <a:bodyPr wrap="square">
            <a:spAutoFit/>
          </a:bodyPr>
          <a:lstStyle/>
          <a:p>
            <a:pPr defTabSz="457200"/>
            <a:r>
              <a:rPr lang="de-DE" sz="2400" dirty="0">
                <a:latin typeface="Arial" panose="020B0604020202020204" pitchFamily="34" charset="0"/>
                <a:ea typeface="Gungsuh" panose="02030600000101010101" pitchFamily="18" charset="-127"/>
                <a:cs typeface="Arial" panose="020B0604020202020204" pitchFamily="34" charset="0"/>
              </a:rPr>
              <a:t>Eure Sportlehrkraft möchte, dass ihr in seinem/ihrem Unterricht Spaß habt, und möchte daher mit euch eine Sportart eurer Wahl spielen. Um fair zu entscheiden, holt die Lehrkraft von euch Vorschläge an möglichen Sportarten ein.</a:t>
            </a:r>
            <a:br>
              <a:rPr lang="de-DE" sz="2400" dirty="0">
                <a:latin typeface="Arial" panose="020B0604020202020204" pitchFamily="34" charset="0"/>
                <a:ea typeface="Gungsuh" panose="02030600000101010101" pitchFamily="18" charset="-127"/>
                <a:cs typeface="Arial" panose="020B0604020202020204" pitchFamily="34" charset="0"/>
              </a:rPr>
            </a:br>
            <a:r>
              <a:rPr lang="de-DE" sz="2400" dirty="0">
                <a:latin typeface="Arial" panose="020B0604020202020204" pitchFamily="34" charset="0"/>
                <a:ea typeface="Gungsuh" panose="02030600000101010101" pitchFamily="18" charset="-127"/>
                <a:cs typeface="Arial" panose="020B0604020202020204" pitchFamily="34" charset="0"/>
              </a:rPr>
              <a:t>Es kommen mehrere Vorschläge zurück, von denen sich vier an die vorgegebenen schulischen Bedingungen halten. Zwischen diesen vier Vorschlägen kann nun jede und jeder aus der Klasse demokratisch und geheim abstimmen. Die Teilnahme an der Abstimmung ist freiwillig.</a:t>
            </a:r>
          </a:p>
        </p:txBody>
      </p:sp>
      <p:sp>
        <p:nvSpPr>
          <p:cNvPr id="3" name="Textfeld 2">
            <a:extLst>
              <a:ext uri="{FF2B5EF4-FFF2-40B4-BE49-F238E27FC236}">
                <a16:creationId xmlns:a16="http://schemas.microsoft.com/office/drawing/2014/main" id="{CBAF5A9F-1E78-4C20-82F4-6F82FAB2EEA8}"/>
              </a:ext>
            </a:extLst>
          </p:cNvPr>
          <p:cNvSpPr txBox="1"/>
          <p:nvPr/>
        </p:nvSpPr>
        <p:spPr>
          <a:xfrm>
            <a:off x="226242" y="1018421"/>
            <a:ext cx="6721312" cy="584775"/>
          </a:xfrm>
          <a:prstGeom prst="rect">
            <a:avLst/>
          </a:prstGeom>
          <a:noFill/>
        </p:spPr>
        <p:txBody>
          <a:bodyPr wrap="square">
            <a:spAutoFit/>
          </a:bodyPr>
          <a:lstStyle/>
          <a:p>
            <a:pPr algn="ctr"/>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41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1C7938-221C-4625-946A-6B5F2BD04926}"/>
              </a:ext>
            </a:extLst>
          </p:cNvPr>
          <p:cNvPicPr>
            <a:picLocks noChangeAspect="1" noChangeArrowheads="1"/>
          </p:cNvPicPr>
          <p:nvPr/>
        </p:nvPicPr>
        <p:blipFill>
          <a:blip r:embed="rId3"/>
          <a:stretch/>
        </p:blipFill>
        <p:spPr bwMode="auto">
          <a:xfrm>
            <a:off x="379626" y="136687"/>
            <a:ext cx="762984" cy="523189"/>
          </a:xfrm>
          <a:prstGeom prst="rect">
            <a:avLst/>
          </a:prstGeom>
          <a:noFill/>
        </p:spPr>
      </p:pic>
      <p:sp>
        <p:nvSpPr>
          <p:cNvPr id="14" name="Textfeld 13">
            <a:extLst>
              <a:ext uri="{FF2B5EF4-FFF2-40B4-BE49-F238E27FC236}">
                <a16:creationId xmlns:a16="http://schemas.microsoft.com/office/drawing/2014/main" id="{7233AED7-D23B-4F5B-A320-56164A425261}"/>
              </a:ext>
            </a:extLst>
          </p:cNvPr>
          <p:cNvSpPr txBox="1"/>
          <p:nvPr/>
        </p:nvSpPr>
        <p:spPr>
          <a:xfrm>
            <a:off x="1935927" y="1696546"/>
            <a:ext cx="8682336" cy="1867178"/>
          </a:xfrm>
          <a:prstGeom prst="rect">
            <a:avLst/>
          </a:prstGeom>
          <a:noFill/>
        </p:spPr>
        <p:txBody>
          <a:bodyPr wrap="square">
            <a:spAutoFit/>
          </a:bodyPr>
          <a:lstStyle/>
          <a:p>
            <a:pPr algn="ctr">
              <a:spcAft>
                <a:spcPts val="400"/>
              </a:spcAft>
            </a:pPr>
            <a:r>
              <a:rPr lang="de-DE" sz="2400" b="1" dirty="0">
                <a:latin typeface="Arial" panose="020B0604020202020204" pitchFamily="34" charset="0"/>
                <a:cs typeface="Arial" panose="020B0604020202020204" pitchFamily="34" charset="0"/>
              </a:rPr>
              <a:t>Ich finde … </a:t>
            </a:r>
          </a:p>
          <a:p>
            <a:pPr algn="ctr"/>
            <a:r>
              <a:rPr lang="de-DE" sz="2400" dirty="0">
                <a:latin typeface="Arial" panose="020B0604020202020204" pitchFamily="34" charset="0"/>
                <a:cs typeface="Arial" panose="020B0604020202020204" pitchFamily="34" charset="0"/>
              </a:rPr>
              <a:t>…das gerecht und denke, es folgt daraus </a:t>
            </a:r>
          </a:p>
          <a:p>
            <a:pPr algn="ctr"/>
            <a:r>
              <a:rPr lang="de-DE" sz="2400" dirty="0">
                <a:latin typeface="Arial" panose="020B0604020202020204" pitchFamily="34" charset="0"/>
                <a:cs typeface="Arial" panose="020B0604020202020204" pitchFamily="34" charset="0"/>
              </a:rPr>
              <a:t>die für die gesamte Klasse beste Entscheidung. </a:t>
            </a:r>
          </a:p>
          <a:p>
            <a:pPr algn="ctr"/>
            <a:endParaRPr lang="de-DE" sz="4000" dirty="0"/>
          </a:p>
        </p:txBody>
      </p:sp>
      <p:sp>
        <p:nvSpPr>
          <p:cNvPr id="16" name="Pfeil: nach links und rechts 15">
            <a:extLst>
              <a:ext uri="{FF2B5EF4-FFF2-40B4-BE49-F238E27FC236}">
                <a16:creationId xmlns:a16="http://schemas.microsoft.com/office/drawing/2014/main" id="{1DEFF9DB-0428-4690-A5B1-8CBB4BD704A6}"/>
              </a:ext>
            </a:extLst>
          </p:cNvPr>
          <p:cNvSpPr/>
          <p:nvPr/>
        </p:nvSpPr>
        <p:spPr>
          <a:xfrm>
            <a:off x="2260648" y="3049843"/>
            <a:ext cx="7641843" cy="1027245"/>
          </a:xfrm>
          <a:prstGeom prst="leftRightArrow">
            <a:avLst>
              <a:gd name="adj1" fmla="val 55622"/>
              <a:gd name="adj2" fmla="val 50000"/>
            </a:avLst>
          </a:prstGeom>
          <a:solidFill>
            <a:schemeClr val="accent1">
              <a:lumMod val="75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7" name="Grafik 16" descr="Schuhabdrücke mit einfarbiger Füllung">
            <a:extLst>
              <a:ext uri="{FF2B5EF4-FFF2-40B4-BE49-F238E27FC236}">
                <a16:creationId xmlns:a16="http://schemas.microsoft.com/office/drawing/2014/main" id="{47C3E938-9EF3-40B0-8E0E-EBC739A750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661246" y="3334864"/>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F9949272-1315-40CE-80AC-01E44B11B8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444502" y="3334865"/>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47380000-37DF-4E80-9A77-CCC6913AC6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071350" y="3334864"/>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DEEC8F94-38C9-4CE8-B01A-AB1C685F0D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723463" y="3334864"/>
            <a:ext cx="457200" cy="457200"/>
          </a:xfrm>
          <a:prstGeom prst="rect">
            <a:avLst/>
          </a:prstGeom>
        </p:spPr>
      </p:pic>
      <p:pic>
        <p:nvPicPr>
          <p:cNvPr id="21" name="Grafik 20" descr="Schuhabdrücke mit einfarbiger Füllung">
            <a:extLst>
              <a:ext uri="{FF2B5EF4-FFF2-40B4-BE49-F238E27FC236}">
                <a16:creationId xmlns:a16="http://schemas.microsoft.com/office/drawing/2014/main" id="{F9D76A93-3F80-4253-833A-CC9FB32077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2915537" y="3333627"/>
            <a:ext cx="457200" cy="457200"/>
          </a:xfrm>
          <a:prstGeom prst="rect">
            <a:avLst/>
          </a:prstGeom>
        </p:spPr>
      </p:pic>
      <p:pic>
        <p:nvPicPr>
          <p:cNvPr id="22" name="Grafik 21" descr="Schuhabdrücke mit einfarbiger Füllung">
            <a:extLst>
              <a:ext uri="{FF2B5EF4-FFF2-40B4-BE49-F238E27FC236}">
                <a16:creationId xmlns:a16="http://schemas.microsoft.com/office/drawing/2014/main" id="{CE0578D0-8E78-419B-A9C8-9A1290957D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567650" y="3333627"/>
            <a:ext cx="457200" cy="457200"/>
          </a:xfrm>
          <a:prstGeom prst="rect">
            <a:avLst/>
          </a:prstGeom>
        </p:spPr>
      </p:pic>
      <p:pic>
        <p:nvPicPr>
          <p:cNvPr id="23" name="Grafik 22" descr="Schuhabdrücke mit einfarbiger Füllung">
            <a:extLst>
              <a:ext uri="{FF2B5EF4-FFF2-40B4-BE49-F238E27FC236}">
                <a16:creationId xmlns:a16="http://schemas.microsoft.com/office/drawing/2014/main" id="{1D228C04-9528-4238-A181-4B44546B7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194498" y="3333626"/>
            <a:ext cx="457200" cy="457200"/>
          </a:xfrm>
          <a:prstGeom prst="rect">
            <a:avLst/>
          </a:prstGeom>
        </p:spPr>
      </p:pic>
      <p:pic>
        <p:nvPicPr>
          <p:cNvPr id="24" name="Grafik 23" descr="Schuhabdrücke mit einfarbiger Füllung">
            <a:extLst>
              <a:ext uri="{FF2B5EF4-FFF2-40B4-BE49-F238E27FC236}">
                <a16:creationId xmlns:a16="http://schemas.microsoft.com/office/drawing/2014/main" id="{9E75E279-B5D7-4FC7-A33E-21BE42C43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846611" y="3333626"/>
            <a:ext cx="457200" cy="457200"/>
          </a:xfrm>
          <a:prstGeom prst="rect">
            <a:avLst/>
          </a:prstGeom>
        </p:spPr>
      </p:pic>
      <p:pic>
        <p:nvPicPr>
          <p:cNvPr id="25" name="Grafik 24" descr="Schuhabdrücke mit einfarbiger Füllung">
            <a:extLst>
              <a:ext uri="{FF2B5EF4-FFF2-40B4-BE49-F238E27FC236}">
                <a16:creationId xmlns:a16="http://schemas.microsoft.com/office/drawing/2014/main" id="{92B363F8-6F16-41D1-86CE-A5DE8F7179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740511" y="3326436"/>
            <a:ext cx="457200" cy="457200"/>
          </a:xfrm>
          <a:prstGeom prst="rect">
            <a:avLst/>
          </a:prstGeom>
        </p:spPr>
      </p:pic>
      <p:pic>
        <p:nvPicPr>
          <p:cNvPr id="28" name="Grafik 27" descr="Schuhabdrücke mit einfarbiger Füllung">
            <a:extLst>
              <a:ext uri="{FF2B5EF4-FFF2-40B4-BE49-F238E27FC236}">
                <a16:creationId xmlns:a16="http://schemas.microsoft.com/office/drawing/2014/main" id="{E4C80648-EBDF-4D7A-BB3D-F57C70181D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243304" y="3302868"/>
            <a:ext cx="457200" cy="457200"/>
          </a:xfrm>
          <a:prstGeom prst="rect">
            <a:avLst/>
          </a:prstGeom>
        </p:spPr>
      </p:pic>
      <p:pic>
        <p:nvPicPr>
          <p:cNvPr id="30" name="Grafik 29" descr="Schuhabdrücke mit einfarbiger Füllung">
            <a:extLst>
              <a:ext uri="{FF2B5EF4-FFF2-40B4-BE49-F238E27FC236}">
                <a16:creationId xmlns:a16="http://schemas.microsoft.com/office/drawing/2014/main" id="{ED49BB53-C82E-4BAF-A104-9D61EB0F61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438887" y="3302868"/>
            <a:ext cx="457200" cy="457200"/>
          </a:xfrm>
          <a:prstGeom prst="rect">
            <a:avLst/>
          </a:prstGeom>
        </p:spPr>
      </p:pic>
      <p:grpSp>
        <p:nvGrpSpPr>
          <p:cNvPr id="3" name="Gruppieren 2">
            <a:extLst>
              <a:ext uri="{FF2B5EF4-FFF2-40B4-BE49-F238E27FC236}">
                <a16:creationId xmlns:a16="http://schemas.microsoft.com/office/drawing/2014/main" id="{2F160BF3-6F87-455F-9056-B1B5C19DDFCB}"/>
              </a:ext>
            </a:extLst>
          </p:cNvPr>
          <p:cNvGrpSpPr/>
          <p:nvPr/>
        </p:nvGrpSpPr>
        <p:grpSpPr>
          <a:xfrm>
            <a:off x="125967" y="6046688"/>
            <a:ext cx="12380290" cy="1052733"/>
            <a:chOff x="125967" y="6046688"/>
            <a:chExt cx="12380290" cy="1052733"/>
          </a:xfrm>
        </p:grpSpPr>
        <p:pic>
          <p:nvPicPr>
            <p:cNvPr id="31" name="Grafik 30" descr="Ein Pinselstrich">
              <a:extLst>
                <a:ext uri="{FF2B5EF4-FFF2-40B4-BE49-F238E27FC236}">
                  <a16:creationId xmlns:a16="http://schemas.microsoft.com/office/drawing/2014/main" id="{729ABCBB-A38D-4832-BDEC-BAD67D0A3E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299" y="6072176"/>
              <a:ext cx="5580963" cy="1027245"/>
            </a:xfrm>
            <a:prstGeom prst="rect">
              <a:avLst/>
            </a:prstGeom>
          </p:spPr>
        </p:pic>
        <p:sp>
          <p:nvSpPr>
            <p:cNvPr id="32" name="Date Placeholder 3">
              <a:extLst>
                <a:ext uri="{FF2B5EF4-FFF2-40B4-BE49-F238E27FC236}">
                  <a16:creationId xmlns:a16="http://schemas.microsoft.com/office/drawing/2014/main" id="{4700F3B4-1798-4078-A2FA-619D8E2CEF2A}"/>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33" name="Slide Number Placeholder 5">
              <a:extLst>
                <a:ext uri="{FF2B5EF4-FFF2-40B4-BE49-F238E27FC236}">
                  <a16:creationId xmlns:a16="http://schemas.microsoft.com/office/drawing/2014/main" id="{95DEBA91-EC70-44C0-B785-EC93B3EFDC7A}"/>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34" name="Grafik 33" descr="Ein Pinselstrich">
              <a:extLst>
                <a:ext uri="{FF2B5EF4-FFF2-40B4-BE49-F238E27FC236}">
                  <a16:creationId xmlns:a16="http://schemas.microsoft.com/office/drawing/2014/main" id="{83B5514F-E634-47EC-99BC-7C9960FDC5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967" y="6046688"/>
              <a:ext cx="3912633" cy="902125"/>
            </a:xfrm>
            <a:prstGeom prst="rect">
              <a:avLst/>
            </a:prstGeom>
          </p:spPr>
        </p:pic>
      </p:grpSp>
      <p:sp>
        <p:nvSpPr>
          <p:cNvPr id="36" name="Textfeld 35">
            <a:extLst>
              <a:ext uri="{FF2B5EF4-FFF2-40B4-BE49-F238E27FC236}">
                <a16:creationId xmlns:a16="http://schemas.microsoft.com/office/drawing/2014/main" id="{52B4CD10-DED4-44C7-ADEB-1932D10814F9}"/>
              </a:ext>
            </a:extLst>
          </p:cNvPr>
          <p:cNvSpPr txBox="1"/>
          <p:nvPr/>
        </p:nvSpPr>
        <p:spPr>
          <a:xfrm>
            <a:off x="1025740" y="4332246"/>
            <a:ext cx="2198756" cy="584775"/>
          </a:xfrm>
          <a:prstGeom prst="rect">
            <a:avLst/>
          </a:prstGeom>
          <a:noFill/>
        </p:spPr>
        <p:txBody>
          <a:bodyPr wrap="square">
            <a:spAutoFit/>
          </a:bodyPr>
          <a:lstStyle>
            <a:defPPr>
              <a:defRPr lang="en-US"/>
            </a:defPPr>
            <a:lvl1pPr>
              <a:defRPr sz="2800" b="1">
                <a:solidFill>
                  <a:schemeClr val="tx2">
                    <a:lumMod val="75000"/>
                  </a:schemeClr>
                </a:solidFill>
                <a:effectLst>
                  <a:outerShdw blurRad="38100" dist="38100" dir="2700000" algn="tl">
                    <a:srgbClr val="000000">
                      <a:alpha val="43137"/>
                    </a:srgbClr>
                  </a:outerShdw>
                </a:effectLst>
                <a:latin typeface="Bierstadt" panose="020B0004020202020204" pitchFamily="34" charset="0"/>
                <a:ea typeface="Gungsuh" panose="02030600000101010101" pitchFamily="18" charset="-127"/>
              </a:defRPr>
            </a:lvl1pPr>
          </a:lstStyle>
          <a:p>
            <a:r>
              <a:rPr lang="de-DE" sz="3200" dirty="0">
                <a:effectLst/>
                <a:latin typeface="Arial" panose="020B0604020202020204" pitchFamily="34" charset="0"/>
                <a:cs typeface="Arial" panose="020B0604020202020204" pitchFamily="34" charset="0"/>
              </a:rPr>
              <a:t>NEIN</a:t>
            </a:r>
          </a:p>
        </p:txBody>
      </p:sp>
      <p:sp>
        <p:nvSpPr>
          <p:cNvPr id="38" name="Textfeld 37">
            <a:extLst>
              <a:ext uri="{FF2B5EF4-FFF2-40B4-BE49-F238E27FC236}">
                <a16:creationId xmlns:a16="http://schemas.microsoft.com/office/drawing/2014/main" id="{830AA9BF-EFC7-4B5D-B395-5F53B7F7396C}"/>
              </a:ext>
            </a:extLst>
          </p:cNvPr>
          <p:cNvSpPr txBox="1"/>
          <p:nvPr/>
        </p:nvSpPr>
        <p:spPr>
          <a:xfrm>
            <a:off x="10133998" y="4332245"/>
            <a:ext cx="968530" cy="584775"/>
          </a:xfrm>
          <a:prstGeom prst="rect">
            <a:avLst/>
          </a:prstGeom>
          <a:noFill/>
        </p:spPr>
        <p:txBody>
          <a:bodyPr wrap="square">
            <a:spAutoFit/>
          </a:bodyPr>
          <a:lstStyle>
            <a:defPPr>
              <a:defRPr lang="en-US"/>
            </a:defPPr>
            <a:lvl1pPr>
              <a:defRPr sz="2800" b="1">
                <a:solidFill>
                  <a:schemeClr val="tx2">
                    <a:lumMod val="75000"/>
                  </a:schemeClr>
                </a:solidFill>
                <a:effectLst>
                  <a:outerShdw blurRad="38100" dist="38100" dir="2700000" algn="tl">
                    <a:srgbClr val="000000">
                      <a:alpha val="43137"/>
                    </a:srgbClr>
                  </a:outerShdw>
                </a:effectLst>
                <a:latin typeface="Bierstadt" panose="020B0004020202020204" pitchFamily="34" charset="0"/>
                <a:ea typeface="Gungsuh" panose="02030600000101010101" pitchFamily="18" charset="-127"/>
              </a:defRPr>
            </a:lvl1pPr>
          </a:lstStyle>
          <a:p>
            <a:r>
              <a:rPr lang="de-DE" sz="3200" dirty="0">
                <a:effectLst/>
                <a:latin typeface="Arial" panose="020B0604020202020204" pitchFamily="34" charset="0"/>
                <a:cs typeface="Arial" panose="020B0604020202020204" pitchFamily="34" charset="0"/>
              </a:rPr>
              <a:t>JA</a:t>
            </a:r>
          </a:p>
        </p:txBody>
      </p:sp>
      <p:sp>
        <p:nvSpPr>
          <p:cNvPr id="2" name="Rechteck 1">
            <a:extLst>
              <a:ext uri="{FF2B5EF4-FFF2-40B4-BE49-F238E27FC236}">
                <a16:creationId xmlns:a16="http://schemas.microsoft.com/office/drawing/2014/main" id="{B4CD1BFF-785A-489F-A620-DCB0A41AB244}"/>
              </a:ext>
            </a:extLst>
          </p:cNvPr>
          <p:cNvSpPr/>
          <p:nvPr/>
        </p:nvSpPr>
        <p:spPr>
          <a:xfrm>
            <a:off x="879266" y="828392"/>
            <a:ext cx="3044423" cy="369332"/>
          </a:xfrm>
          <a:prstGeom prst="rect">
            <a:avLst/>
          </a:prstGeom>
        </p:spPr>
        <p:txBody>
          <a:bodyPr wrap="none">
            <a:spAutoFit/>
          </a:bodyPr>
          <a:lstStyle/>
          <a:p>
            <a:r>
              <a:rPr lang="de-DE"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dirty="0"/>
          </a:p>
        </p:txBody>
      </p:sp>
    </p:spTree>
    <p:extLst>
      <p:ext uri="{BB962C8B-B14F-4D97-AF65-F5344CB8AC3E}">
        <p14:creationId xmlns:p14="http://schemas.microsoft.com/office/powerpoint/2010/main" val="117834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FEB0F8E-0916-4671-91FE-0D56809DB701}"/>
              </a:ext>
            </a:extLst>
          </p:cNvPr>
          <p:cNvSpPr/>
          <p:nvPr/>
        </p:nvSpPr>
        <p:spPr>
          <a:xfrm>
            <a:off x="879266" y="1672490"/>
            <a:ext cx="10187802" cy="1200329"/>
          </a:xfrm>
          <a:prstGeom prst="rect">
            <a:avLst/>
          </a:prstGeom>
        </p:spPr>
        <p:txBody>
          <a:bodyPr wrap="square">
            <a:spAutoFit/>
          </a:bodyPr>
          <a:lstStyle/>
          <a:p>
            <a:pPr defTabSz="457200"/>
            <a:r>
              <a:rPr lang="de-DE" sz="2400" b="1" dirty="0">
                <a:latin typeface="Arial" panose="020B0604020202020204" pitchFamily="34" charset="0"/>
                <a:ea typeface="Gungsuh" panose="02030600000101010101" pitchFamily="18" charset="-127"/>
                <a:cs typeface="Arial" panose="020B0604020202020204" pitchFamily="34" charset="0"/>
              </a:rPr>
              <a:t>Obwohl ihr </a:t>
            </a:r>
            <a:r>
              <a:rPr lang="de-DE" sz="2400" dirty="0">
                <a:latin typeface="Arial" panose="020B0604020202020204" pitchFamily="34" charset="0"/>
                <a:ea typeface="Gungsuh" panose="02030600000101010101" pitchFamily="18" charset="-127"/>
                <a:cs typeface="Arial" panose="020B0604020202020204" pitchFamily="34" charset="0"/>
              </a:rPr>
              <a:t>27 Personen in der Klasse seid und </a:t>
            </a:r>
            <a:r>
              <a:rPr lang="de-DE" sz="2400" b="1" dirty="0">
                <a:latin typeface="Arial" panose="020B0604020202020204" pitchFamily="34" charset="0"/>
                <a:ea typeface="Gungsuh" panose="02030600000101010101" pitchFamily="18" charset="-127"/>
                <a:cs typeface="Arial" panose="020B0604020202020204" pitchFamily="34" charset="0"/>
              </a:rPr>
              <a:t>du weißt, dass nur 5 Schülerinnen und Schüler Fußball spielen möchten und 12 überhaupt keine Lust auf Fußball haben</a:t>
            </a:r>
            <a:r>
              <a:rPr lang="de-DE" sz="2400" dirty="0">
                <a:latin typeface="Arial" panose="020B0604020202020204" pitchFamily="34" charset="0"/>
                <a:ea typeface="Gungsuh" panose="02030600000101010101" pitchFamily="18" charset="-127"/>
                <a:cs typeface="Arial" panose="020B0604020202020204" pitchFamily="34" charset="0"/>
              </a:rPr>
              <a:t>, gewinnt …</a:t>
            </a:r>
          </a:p>
        </p:txBody>
      </p:sp>
      <p:sp>
        <p:nvSpPr>
          <p:cNvPr id="3" name="Textfeld 2">
            <a:extLst>
              <a:ext uri="{FF2B5EF4-FFF2-40B4-BE49-F238E27FC236}">
                <a16:creationId xmlns:a16="http://schemas.microsoft.com/office/drawing/2014/main" id="{01A7EE35-E2C5-4780-9D6A-4B6CAB91312A}"/>
              </a:ext>
            </a:extLst>
          </p:cNvPr>
          <p:cNvSpPr txBox="1"/>
          <p:nvPr/>
        </p:nvSpPr>
        <p:spPr>
          <a:xfrm>
            <a:off x="3923689" y="3429000"/>
            <a:ext cx="5288437" cy="707886"/>
          </a:xfrm>
          <a:prstGeom prst="rect">
            <a:avLst/>
          </a:prstGeom>
          <a:noFill/>
        </p:spPr>
        <p:txBody>
          <a:bodyPr wrap="square" rtlCol="0">
            <a:spAutoFit/>
          </a:bodyPr>
          <a:lstStyle/>
          <a:p>
            <a:pPr algn="ctr"/>
            <a:r>
              <a:rPr lang="de-DE" sz="4000" b="1" dirty="0"/>
              <a:t>Fußball</a:t>
            </a:r>
          </a:p>
        </p:txBody>
      </p:sp>
      <p:pic>
        <p:nvPicPr>
          <p:cNvPr id="4" name="Grafik 3" descr="Fußball mit einfarbiger Füllung">
            <a:extLst>
              <a:ext uri="{FF2B5EF4-FFF2-40B4-BE49-F238E27FC236}">
                <a16:creationId xmlns:a16="http://schemas.microsoft.com/office/drawing/2014/main" id="{4464E9B8-CAFA-42DA-9721-39B594B8519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0280" y="3075056"/>
            <a:ext cx="970961" cy="970961"/>
          </a:xfrm>
          <a:prstGeom prst="rect">
            <a:avLst/>
          </a:prstGeom>
          <a:effectLst>
            <a:innerShdw blurRad="63500" dist="50800" dir="13500000">
              <a:prstClr val="black">
                <a:alpha val="50000"/>
              </a:prstClr>
            </a:innerShdw>
          </a:effectLst>
        </p:spPr>
      </p:pic>
      <p:sp>
        <p:nvSpPr>
          <p:cNvPr id="5" name="Rechteck 4">
            <a:extLst>
              <a:ext uri="{FF2B5EF4-FFF2-40B4-BE49-F238E27FC236}">
                <a16:creationId xmlns:a16="http://schemas.microsoft.com/office/drawing/2014/main" id="{EB8BD337-AF10-4280-A670-525A9DB0CD8E}"/>
              </a:ext>
            </a:extLst>
          </p:cNvPr>
          <p:cNvSpPr/>
          <p:nvPr/>
        </p:nvSpPr>
        <p:spPr>
          <a:xfrm>
            <a:off x="879266" y="828392"/>
            <a:ext cx="3044423" cy="369332"/>
          </a:xfrm>
          <a:prstGeom prst="rect">
            <a:avLst/>
          </a:prstGeom>
        </p:spPr>
        <p:txBody>
          <a:bodyPr wrap="none">
            <a:spAutoFit/>
          </a:bodyPr>
          <a:lstStyle/>
          <a:p>
            <a:r>
              <a:rPr lang="de-DE"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dirty="0"/>
          </a:p>
        </p:txBody>
      </p:sp>
      <p:sp>
        <p:nvSpPr>
          <p:cNvPr id="6" name="Textfeld 5">
            <a:extLst>
              <a:ext uri="{FF2B5EF4-FFF2-40B4-BE49-F238E27FC236}">
                <a16:creationId xmlns:a16="http://schemas.microsoft.com/office/drawing/2014/main" id="{CB979025-8856-4F05-A007-734F8546E11D}"/>
              </a:ext>
            </a:extLst>
          </p:cNvPr>
          <p:cNvSpPr txBox="1"/>
          <p:nvPr/>
        </p:nvSpPr>
        <p:spPr>
          <a:xfrm>
            <a:off x="7872325" y="4136886"/>
            <a:ext cx="3100476"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Wie geht das?</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3999"/>
                                          </p:stCondLst>
                                        </p:cTn>
                                        <p:tgtEl>
                                          <p:spTgt spid="4"/>
                                        </p:tgtEl>
                                        <p:attrNameLst>
                                          <p:attrName>style.visibility</p:attrName>
                                        </p:attrNameLst>
                                      </p:cBhvr>
                                      <p:to>
                                        <p:strVal val="visible"/>
                                      </p:to>
                                    </p:set>
                                  </p:childTnLst>
                                </p:cTn>
                              </p:par>
                            </p:childTnLst>
                          </p:cTn>
                        </p:par>
                        <p:par>
                          <p:cTn id="7" fill="hold">
                            <p:stCondLst>
                              <p:cond delay="45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B06565-CE8D-4127-869E-F7E4580AECE6}"/>
              </a:ext>
            </a:extLst>
          </p:cNvPr>
          <p:cNvSpPr/>
          <p:nvPr/>
        </p:nvSpPr>
        <p:spPr>
          <a:xfrm>
            <a:off x="879266" y="828392"/>
            <a:ext cx="3044423" cy="369332"/>
          </a:xfrm>
          <a:prstGeom prst="rect">
            <a:avLst/>
          </a:prstGeom>
        </p:spPr>
        <p:txBody>
          <a:bodyPr wrap="none">
            <a:spAutoFit/>
          </a:bodyPr>
          <a:lstStyle/>
          <a:p>
            <a:r>
              <a:rPr lang="de-DE"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Beispiel „Im Sportunterricht“</a:t>
            </a:r>
            <a:endParaRPr lang="de-DE" dirty="0"/>
          </a:p>
        </p:txBody>
      </p:sp>
      <p:pic>
        <p:nvPicPr>
          <p:cNvPr id="3" name="Grafik 2">
            <a:extLst>
              <a:ext uri="{FF2B5EF4-FFF2-40B4-BE49-F238E27FC236}">
                <a16:creationId xmlns:a16="http://schemas.microsoft.com/office/drawing/2014/main" id="{03A1EA71-313A-4A4A-AF84-815E6FF5D065}"/>
              </a:ext>
            </a:extLst>
          </p:cNvPr>
          <p:cNvPicPr>
            <a:picLocks noChangeAspect="1"/>
          </p:cNvPicPr>
          <p:nvPr/>
        </p:nvPicPr>
        <p:blipFill>
          <a:blip r:embed="rId3"/>
          <a:stretch>
            <a:fillRect/>
          </a:stretch>
        </p:blipFill>
        <p:spPr>
          <a:xfrm>
            <a:off x="3498582" y="1264595"/>
            <a:ext cx="5236479" cy="4346277"/>
          </a:xfrm>
          <a:prstGeom prst="rect">
            <a:avLst/>
          </a:prstGeom>
        </p:spPr>
      </p:pic>
      <p:sp>
        <p:nvSpPr>
          <p:cNvPr id="6" name="Rechteck 5">
            <a:extLst>
              <a:ext uri="{FF2B5EF4-FFF2-40B4-BE49-F238E27FC236}">
                <a16:creationId xmlns:a16="http://schemas.microsoft.com/office/drawing/2014/main" id="{10A955CA-94E5-4E9C-949A-2BE6C6EF364C}"/>
              </a:ext>
            </a:extLst>
          </p:cNvPr>
          <p:cNvSpPr/>
          <p:nvPr/>
        </p:nvSpPr>
        <p:spPr>
          <a:xfrm>
            <a:off x="1484630" y="1794806"/>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7" name="Grafik 6" descr="Basketballkorb mit einfarbiger Füllung">
            <a:extLst>
              <a:ext uri="{FF2B5EF4-FFF2-40B4-BE49-F238E27FC236}">
                <a16:creationId xmlns:a16="http://schemas.microsoft.com/office/drawing/2014/main" id="{36E4A8CA-4DA1-4C2C-88AC-42159B6966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0773" y="2355043"/>
            <a:ext cx="689447" cy="689447"/>
          </a:xfrm>
          <a:prstGeom prst="rect">
            <a:avLst/>
          </a:prstGeom>
        </p:spPr>
      </p:pic>
      <p:sp>
        <p:nvSpPr>
          <p:cNvPr id="10" name="Rechteck 9">
            <a:extLst>
              <a:ext uri="{FF2B5EF4-FFF2-40B4-BE49-F238E27FC236}">
                <a16:creationId xmlns:a16="http://schemas.microsoft.com/office/drawing/2014/main" id="{1DC5656C-5151-463E-B6DF-754F8F50D47D}"/>
              </a:ext>
            </a:extLst>
          </p:cNvPr>
          <p:cNvSpPr/>
          <p:nvPr/>
        </p:nvSpPr>
        <p:spPr>
          <a:xfrm>
            <a:off x="1484630" y="4655155"/>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3</a:t>
            </a:r>
          </a:p>
        </p:txBody>
      </p:sp>
      <p:pic>
        <p:nvPicPr>
          <p:cNvPr id="11" name="Grafik 10" descr="Tischtennisschläger und -ball Silhouette">
            <a:extLst>
              <a:ext uri="{FF2B5EF4-FFF2-40B4-BE49-F238E27FC236}">
                <a16:creationId xmlns:a16="http://schemas.microsoft.com/office/drawing/2014/main" id="{34D1DDF4-990A-4A83-8972-C238223A6C6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6187" y="5136438"/>
            <a:ext cx="622301" cy="622301"/>
          </a:xfrm>
          <a:prstGeom prst="rect">
            <a:avLst/>
          </a:prstGeom>
        </p:spPr>
      </p:pic>
      <p:sp>
        <p:nvSpPr>
          <p:cNvPr id="14" name="Rechteck 13">
            <a:extLst>
              <a:ext uri="{FF2B5EF4-FFF2-40B4-BE49-F238E27FC236}">
                <a16:creationId xmlns:a16="http://schemas.microsoft.com/office/drawing/2014/main" id="{586981DE-1DD8-4E1A-BAE1-86AB6C7FEF6B}"/>
              </a:ext>
            </a:extLst>
          </p:cNvPr>
          <p:cNvSpPr/>
          <p:nvPr/>
        </p:nvSpPr>
        <p:spPr>
          <a:xfrm>
            <a:off x="8849095" y="1658559"/>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5 </a:t>
            </a:r>
          </a:p>
        </p:txBody>
      </p:sp>
      <p:pic>
        <p:nvPicPr>
          <p:cNvPr id="15" name="Grafik 14" descr="Fußball mit einfarbiger Füllung">
            <a:extLst>
              <a:ext uri="{FF2B5EF4-FFF2-40B4-BE49-F238E27FC236}">
                <a16:creationId xmlns:a16="http://schemas.microsoft.com/office/drawing/2014/main" id="{4C046F5C-1208-49DE-BCDD-E9529770076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17396" y="2026261"/>
            <a:ext cx="622300" cy="622300"/>
          </a:xfrm>
          <a:prstGeom prst="rect">
            <a:avLst/>
          </a:prstGeom>
        </p:spPr>
      </p:pic>
      <p:sp>
        <p:nvSpPr>
          <p:cNvPr id="18" name="Rechteck 17">
            <a:extLst>
              <a:ext uri="{FF2B5EF4-FFF2-40B4-BE49-F238E27FC236}">
                <a16:creationId xmlns:a16="http://schemas.microsoft.com/office/drawing/2014/main" id="{7EC3C6D0-B285-4B06-9BE7-267F3FFCA4FC}"/>
              </a:ext>
            </a:extLst>
          </p:cNvPr>
          <p:cNvSpPr/>
          <p:nvPr/>
        </p:nvSpPr>
        <p:spPr>
          <a:xfrm>
            <a:off x="8953870" y="4660736"/>
            <a:ext cx="622300" cy="3341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rgbClr val="00206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4 </a:t>
            </a:r>
          </a:p>
        </p:txBody>
      </p:sp>
      <p:pic>
        <p:nvPicPr>
          <p:cNvPr id="19" name="Grafik 18" descr="Volleyball Silhouette">
            <a:extLst>
              <a:ext uri="{FF2B5EF4-FFF2-40B4-BE49-F238E27FC236}">
                <a16:creationId xmlns:a16="http://schemas.microsoft.com/office/drawing/2014/main" id="{EED696F4-A52B-40FB-A9C6-E55B047A1AE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38021" y="5147601"/>
            <a:ext cx="611138" cy="611138"/>
          </a:xfrm>
          <a:prstGeom prst="rect">
            <a:avLst/>
          </a:prstGeom>
        </p:spPr>
      </p:pic>
      <p:sp>
        <p:nvSpPr>
          <p:cNvPr id="20" name="Textfeld 19">
            <a:extLst>
              <a:ext uri="{FF2B5EF4-FFF2-40B4-BE49-F238E27FC236}">
                <a16:creationId xmlns:a16="http://schemas.microsoft.com/office/drawing/2014/main" id="{2D12EF51-0D3B-40EE-86E8-F4FA99D1B298}"/>
              </a:ext>
            </a:extLst>
          </p:cNvPr>
          <p:cNvSpPr txBox="1"/>
          <p:nvPr/>
        </p:nvSpPr>
        <p:spPr>
          <a:xfrm>
            <a:off x="4047922" y="5641608"/>
            <a:ext cx="4408108"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Abstimmungsergebnis</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pic>
        <p:nvPicPr>
          <p:cNvPr id="22" name="Grafik 21">
            <a:extLst>
              <a:ext uri="{FF2B5EF4-FFF2-40B4-BE49-F238E27FC236}">
                <a16:creationId xmlns:a16="http://schemas.microsoft.com/office/drawing/2014/main" id="{3D8C6D39-0376-4142-9DF7-86B12355DD32}"/>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1713592" y="1442086"/>
            <a:ext cx="1464613" cy="839386"/>
          </a:xfrm>
          <a:prstGeom prst="rect">
            <a:avLst/>
          </a:prstGeom>
        </p:spPr>
      </p:pic>
      <p:pic>
        <p:nvPicPr>
          <p:cNvPr id="24" name="Grafik 23">
            <a:extLst>
              <a:ext uri="{FF2B5EF4-FFF2-40B4-BE49-F238E27FC236}">
                <a16:creationId xmlns:a16="http://schemas.microsoft.com/office/drawing/2014/main" id="{417EFB99-A730-4A18-8202-A67F022AB796}"/>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9279761" y="1357878"/>
            <a:ext cx="1464613" cy="839386"/>
          </a:xfrm>
          <a:prstGeom prst="rect">
            <a:avLst/>
          </a:prstGeom>
        </p:spPr>
      </p:pic>
      <p:pic>
        <p:nvPicPr>
          <p:cNvPr id="25" name="Grafik 24">
            <a:extLst>
              <a:ext uri="{FF2B5EF4-FFF2-40B4-BE49-F238E27FC236}">
                <a16:creationId xmlns:a16="http://schemas.microsoft.com/office/drawing/2014/main" id="{3402AD53-881F-4380-9045-480FC5193A9F}"/>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9279761" y="4297052"/>
            <a:ext cx="1464613" cy="839386"/>
          </a:xfrm>
          <a:prstGeom prst="rect">
            <a:avLst/>
          </a:prstGeom>
        </p:spPr>
      </p:pic>
      <p:pic>
        <p:nvPicPr>
          <p:cNvPr id="26" name="Grafik 25">
            <a:extLst>
              <a:ext uri="{FF2B5EF4-FFF2-40B4-BE49-F238E27FC236}">
                <a16:creationId xmlns:a16="http://schemas.microsoft.com/office/drawing/2014/main" id="{D14E6959-01BD-473A-9CFD-8853DE3E1C8C}"/>
              </a:ext>
            </a:extLst>
          </p:cNvPr>
          <p:cNvPicPr>
            <a:picLocks noChangeAspect="1"/>
          </p:cNvPicPr>
          <p:nvPr/>
        </p:nvPicPr>
        <p:blipFill rotWithShape="1">
          <a:blip r:embed="rId12">
            <a:biLevel thresh="75000"/>
            <a:extLst>
              <a:ext uri="{28A0092B-C50C-407E-A947-70E740481C1C}">
                <a14:useLocalDpi xmlns:a14="http://schemas.microsoft.com/office/drawing/2010/main" val="0"/>
              </a:ext>
            </a:extLst>
          </a:blip>
          <a:srcRect l="-319" t="60189" r="319" b="-5107"/>
          <a:stretch/>
        </p:blipFill>
        <p:spPr>
          <a:xfrm flipH="1">
            <a:off x="1713592" y="4156836"/>
            <a:ext cx="1464613" cy="839386"/>
          </a:xfrm>
          <a:prstGeom prst="rect">
            <a:avLst/>
          </a:prstGeom>
        </p:spPr>
      </p:pic>
    </p:spTree>
    <p:extLst>
      <p:ext uri="{BB962C8B-B14F-4D97-AF65-F5344CB8AC3E}">
        <p14:creationId xmlns:p14="http://schemas.microsoft.com/office/powerpoint/2010/main" val="37617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Breitbild</PresentationFormat>
  <Paragraphs>108</Paragraphs>
  <Slides>17</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Gungsuh</vt:lpstr>
      <vt:lpstr>Arial</vt:lpstr>
      <vt:lpstr>Calibri</vt:lpstr>
      <vt:lpstr>Calibri Light</vt:lpstr>
      <vt:lpstr>Modern Love Caps</vt:lpstr>
      <vt:lpstr>The Hand Extrablack</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97</cp:revision>
  <dcterms:created xsi:type="dcterms:W3CDTF">2023-08-10T15:04:25Z</dcterms:created>
  <dcterms:modified xsi:type="dcterms:W3CDTF">2023-11-13T08:04:10Z</dcterms:modified>
</cp:coreProperties>
</file>